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8"/>
  </p:notesMasterIdLst>
  <p:sldIdLst>
    <p:sldId id="256" r:id="rId2"/>
    <p:sldId id="431" r:id="rId3"/>
    <p:sldId id="463" r:id="rId4"/>
    <p:sldId id="464" r:id="rId5"/>
    <p:sldId id="497" r:id="rId6"/>
    <p:sldId id="498" r:id="rId7"/>
    <p:sldId id="499" r:id="rId8"/>
    <p:sldId id="500" r:id="rId9"/>
    <p:sldId id="501" r:id="rId10"/>
    <p:sldId id="502" r:id="rId11"/>
    <p:sldId id="503" r:id="rId12"/>
    <p:sldId id="504" r:id="rId13"/>
    <p:sldId id="505" r:id="rId14"/>
    <p:sldId id="506" r:id="rId15"/>
    <p:sldId id="507" r:id="rId16"/>
    <p:sldId id="508" r:id="rId17"/>
    <p:sldId id="509" r:id="rId18"/>
    <p:sldId id="510" r:id="rId19"/>
    <p:sldId id="511" r:id="rId20"/>
    <p:sldId id="512" r:id="rId21"/>
    <p:sldId id="513" r:id="rId22"/>
    <p:sldId id="514" r:id="rId23"/>
    <p:sldId id="515" r:id="rId24"/>
    <p:sldId id="516" r:id="rId25"/>
    <p:sldId id="517" r:id="rId26"/>
    <p:sldId id="480" r:id="rId27"/>
    <p:sldId id="519" r:id="rId28"/>
    <p:sldId id="518" r:id="rId29"/>
    <p:sldId id="522" r:id="rId30"/>
    <p:sldId id="523" r:id="rId31"/>
    <p:sldId id="524" r:id="rId32"/>
    <p:sldId id="520" r:id="rId33"/>
    <p:sldId id="525" r:id="rId34"/>
    <p:sldId id="526" r:id="rId35"/>
    <p:sldId id="521" r:id="rId36"/>
    <p:sldId id="259" r:id="rId3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973039F-08D1-FE43-B0A6-845B43722D55}">
          <p14:sldIdLst>
            <p14:sldId id="256"/>
            <p14:sldId id="431"/>
          </p14:sldIdLst>
        </p14:section>
        <p14:section name="Lifting State Up" id="{165C1D83-02F0-074E-AD68-D0E2BC1D8F0D}">
          <p14:sldIdLst>
            <p14:sldId id="463"/>
            <p14:sldId id="464"/>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Lst>
        </p14:section>
        <p14:section name="Composition vs Inheritance" id="{DEF31A13-981B-8441-8AF9-DFBB8EE1B9E4}">
          <p14:sldIdLst>
            <p14:sldId id="480"/>
            <p14:sldId id="519"/>
            <p14:sldId id="518"/>
            <p14:sldId id="522"/>
            <p14:sldId id="523"/>
            <p14:sldId id="524"/>
            <p14:sldId id="520"/>
            <p14:sldId id="525"/>
            <p14:sldId id="526"/>
            <p14:sldId id="521"/>
          </p14:sldIdLst>
        </p14:section>
        <p14:section name="Reference" id="{C5E63BD3-3D69-2441-926B-3FBAABE22176}">
          <p14:sldIdLst>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136"/>
    <p:restoredTop sz="87442"/>
  </p:normalViewPr>
  <p:slideViewPr>
    <p:cSldViewPr snapToGrid="0">
      <p:cViewPr varScale="1">
        <p:scale>
          <a:sx n="93" d="100"/>
          <a:sy n="93" d="100"/>
        </p:scale>
        <p:origin x="216" y="192"/>
      </p:cViewPr>
      <p:guideLst>
        <p:guide orient="horz" pos="2183"/>
        <p:guide pos="3840"/>
      </p:guideLst>
    </p:cSldViewPr>
  </p:slideViewPr>
  <p:outlineViewPr>
    <p:cViewPr>
      <p:scale>
        <a:sx n="33" d="100"/>
        <a:sy n="33" d="100"/>
      </p:scale>
      <p:origin x="0" y="0"/>
    </p:cViewPr>
  </p:outlineViewPr>
  <p:notesTextViewPr>
    <p:cViewPr>
      <p:scale>
        <a:sx n="105" d="100"/>
        <a:sy n="10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tiff>
</file>

<file path=ppt/media/image2.png>
</file>

<file path=ppt/media/image3.tiff>
</file>

<file path=ppt/media/image4.tiff>
</file>

<file path=ppt/media/image5.tif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Reference: </a:t>
            </a:r>
            <a:r>
              <a:rPr lang="en-US" dirty="0"/>
              <a:t>https://</a:t>
            </a:r>
            <a:r>
              <a:rPr lang="en-US" dirty="0" err="1"/>
              <a:t>reactjs.org</a:t>
            </a:r>
            <a:r>
              <a:rPr lang="en-US" dirty="0"/>
              <a:t>/docs/lifting-state-</a:t>
            </a:r>
            <a:r>
              <a:rPr lang="en-US" dirty="0" err="1"/>
              <a:t>up.html</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398580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Note:</a:t>
            </a:r>
          </a:p>
          <a:p>
            <a:r>
              <a:rPr lang="en-US" sz="1200" b="0" i="0" u="none" strike="noStrike" cap="none" dirty="0">
                <a:solidFill>
                  <a:schemeClr val="dk1"/>
                </a:solidFill>
                <a:effectLst/>
                <a:latin typeface="Calibri"/>
                <a:ea typeface="Calibri"/>
                <a:cs typeface="Calibri"/>
                <a:sym typeface="Calibri"/>
              </a:rPr>
              <a:t>There is no special meaning to either temperature or </a:t>
            </a:r>
            <a:r>
              <a:rPr lang="en-US" sz="1200" b="0" i="0" u="none" strike="noStrike" cap="none" dirty="0" err="1">
                <a:solidFill>
                  <a:schemeClr val="dk1"/>
                </a:solidFill>
                <a:effectLst/>
                <a:latin typeface="Calibri"/>
                <a:ea typeface="Calibri"/>
                <a:cs typeface="Calibri"/>
                <a:sym typeface="Calibri"/>
              </a:rPr>
              <a:t>onTemperatureChange</a:t>
            </a:r>
            <a:r>
              <a:rPr lang="en-US" sz="1200" b="0" i="0" u="none" strike="noStrike" cap="none" dirty="0">
                <a:solidFill>
                  <a:schemeClr val="dk1"/>
                </a:solidFill>
                <a:effectLst/>
                <a:latin typeface="Calibri"/>
                <a:ea typeface="Calibri"/>
                <a:cs typeface="Calibri"/>
                <a:sym typeface="Calibri"/>
              </a:rPr>
              <a:t> prop names in custom components. We could have called them anything else, like name them value and </a:t>
            </a:r>
            <a:r>
              <a:rPr lang="en-US" sz="1200" b="0" i="0" u="none" strike="noStrike" cap="none" dirty="0" err="1">
                <a:solidFill>
                  <a:schemeClr val="dk1"/>
                </a:solidFill>
                <a:effectLst/>
                <a:latin typeface="Calibri"/>
                <a:ea typeface="Calibri"/>
                <a:cs typeface="Calibri"/>
                <a:sym typeface="Calibri"/>
              </a:rPr>
              <a:t>onChange</a:t>
            </a:r>
            <a:r>
              <a:rPr lang="en-US" sz="1200" b="0" i="0" u="none" strike="noStrike" cap="none" dirty="0">
                <a:solidFill>
                  <a:schemeClr val="dk1"/>
                </a:solidFill>
                <a:effectLst/>
                <a:latin typeface="Calibri"/>
                <a:ea typeface="Calibri"/>
                <a:cs typeface="Calibri"/>
                <a:sym typeface="Calibri"/>
              </a:rPr>
              <a:t> which is a common convention.</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236297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a:solidFill>
                  <a:schemeClr val="dk1"/>
                </a:solidFill>
                <a:effectLst/>
                <a:latin typeface="Calibri"/>
                <a:ea typeface="Calibri"/>
                <a:cs typeface="Calibri"/>
                <a:sym typeface="Calibri"/>
              </a:rPr>
              <a:t>Now, no matter which input you edit, </a:t>
            </a:r>
            <a:r>
              <a:rPr lang="en-US" dirty="0" err="1"/>
              <a:t>this.state.temperature</a:t>
            </a:r>
            <a:r>
              <a:rPr lang="en-US" sz="1200" b="0" i="0" u="none" strike="noStrike" cap="none" dirty="0">
                <a:solidFill>
                  <a:schemeClr val="dk1"/>
                </a:solidFill>
                <a:effectLst/>
                <a:latin typeface="Calibri"/>
                <a:ea typeface="Calibri"/>
                <a:cs typeface="Calibri"/>
                <a:sym typeface="Calibri"/>
              </a:rPr>
              <a:t> and </a:t>
            </a:r>
            <a:r>
              <a:rPr lang="en-US" dirty="0" err="1"/>
              <a:t>this.state.scale</a:t>
            </a:r>
            <a:r>
              <a:rPr lang="en-US" sz="1200" b="0" i="0" u="none" strike="noStrike" cap="none" dirty="0">
                <a:solidFill>
                  <a:schemeClr val="dk1"/>
                </a:solidFill>
                <a:effectLst/>
                <a:latin typeface="Calibri"/>
                <a:ea typeface="Calibri"/>
                <a:cs typeface="Calibri"/>
                <a:sym typeface="Calibri"/>
              </a:rPr>
              <a:t> in the </a:t>
            </a:r>
            <a:r>
              <a:rPr lang="en-US" dirty="0"/>
              <a:t>Calculator</a:t>
            </a:r>
            <a:r>
              <a:rPr lang="en-US" sz="1200" b="0" i="0" u="none" strike="noStrike" cap="none" dirty="0">
                <a:solidFill>
                  <a:schemeClr val="dk1"/>
                </a:solidFill>
                <a:effectLst/>
                <a:latin typeface="Calibri"/>
                <a:ea typeface="Calibri"/>
                <a:cs typeface="Calibri"/>
                <a:sym typeface="Calibri"/>
              </a:rPr>
              <a:t> get updated. One of the inputs gets the value as is, so any user input is preserved, and the other input value is always recalculated based on it.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21</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76661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Reference: </a:t>
            </a:r>
            <a:r>
              <a:rPr lang="en-US" dirty="0"/>
              <a:t>https://</a:t>
            </a:r>
            <a:r>
              <a:rPr lang="en-US" dirty="0" err="1"/>
              <a:t>reactjs.org</a:t>
            </a:r>
            <a:r>
              <a:rPr lang="en-US" dirty="0"/>
              <a:t>/docs/</a:t>
            </a:r>
            <a:r>
              <a:rPr lang="en-US" dirty="0" err="1"/>
              <a:t>forms.html</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664201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36</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accent2"/>
              </a:buClr>
              <a:buSzPts val="1600"/>
              <a:buFont typeface="Arial" panose="020B0604020202020204" pitchFamily="34" charset="0"/>
              <a:buChar char="•"/>
              <a:defRPr sz="2000" b="1" i="0" u="none" strike="noStrike" cap="none">
                <a:solidFill>
                  <a:schemeClr val="accent2"/>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dirty="0"/>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4029470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4"/>
        <p:cNvGrpSpPr/>
        <p:nvPr/>
      </p:nvGrpSpPr>
      <p:grpSpPr>
        <a:xfrm>
          <a:off x="0" y="0"/>
          <a:ext cx="0" cy="0"/>
          <a:chOff x="0" y="0"/>
          <a:chExt cx="0" cy="0"/>
        </a:xfrm>
      </p:grpSpPr>
      <p:sp>
        <p:nvSpPr>
          <p:cNvPr id="27" name="Google Shape;27;p3"/>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 name="Google Shape;28;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 name="Google Shape;32;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3" name="Google Shape;33;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 name="Google Shape;34;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3308218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2"/>
          <a:stretch>
            <a:fillRect/>
          </a:stretch>
        </p:blipFill>
        <p:spPr>
          <a:xfrm>
            <a:off x="0" y="3295650"/>
            <a:ext cx="12192000" cy="3562350"/>
          </a:xfrm>
          <a:prstGeom prst="rect">
            <a:avLst/>
          </a:prstGeom>
        </p:spPr>
      </p:pic>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3"/>
          <a:stretch>
            <a:fillRect/>
          </a:stretch>
        </p:blipFill>
        <p:spPr>
          <a:xfrm>
            <a:off x="9365043" y="4532313"/>
            <a:ext cx="1751134" cy="1517649"/>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3"/>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4"/>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7" r:id="rId8"/>
    <p:sldLayoutId id="2147483658" r:id="rId9"/>
    <p:sldLayoutId id="2147483661" r:id="rId10"/>
    <p:sldLayoutId id="2147483662"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reactjs.org/docs/components-and-props.html#props-are-read-only"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reactjs.org/docs/state-and-lifecycle.html#the-data-flows-down" TargetMode="Externa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hyperlink" Target="https://github.com/facebook/react/tree/master/packages/react-devtools"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hyperlink" Target="https://reactjs.org/docs/getting-started.html"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hyperlink" Target="https://react-redux.js.org/introduction/quick-start" TargetMode="External"/><Relationship Id="rId4" Type="http://schemas.openxmlformats.org/officeDocument/2006/relationships/hyperlink" Target="https://redux.js.org/introduction/getting-starte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rtl="0">
              <a:lnSpc>
                <a:spcPct val="90000"/>
              </a:lnSpc>
              <a:spcBef>
                <a:spcPts val="0"/>
              </a:spcBef>
              <a:spcAft>
                <a:spcPts val="0"/>
              </a:spcAft>
              <a:buClr>
                <a:srgbClr val="2E75B5"/>
              </a:buClr>
              <a:buSzPts val="6000"/>
              <a:buFont typeface="Calibri"/>
              <a:buNone/>
            </a:pPr>
            <a:r>
              <a:rPr lang="vi-VN" altLang="ja-JP" dirty="0">
                <a:solidFill>
                  <a:schemeClr val="accent6"/>
                </a:solidFill>
              </a:rPr>
              <a:t>React </a:t>
            </a:r>
            <a:r>
              <a:rPr lang="vi-VN" altLang="ja-JP" dirty="0"/>
              <a:t>JS</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Main concepts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Advanced guides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Hooks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React Redux</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F9C0F8-4796-B541-900D-CB70F01F7067}"/>
              </a:ext>
            </a:extLst>
          </p:cNvPr>
          <p:cNvSpPr>
            <a:spLocks noGrp="1"/>
          </p:cNvSpPr>
          <p:nvPr>
            <p:ph type="title"/>
          </p:nvPr>
        </p:nvSpPr>
        <p:spPr/>
        <p:txBody>
          <a:bodyPr/>
          <a:lstStyle/>
          <a:p>
            <a:r>
              <a:rPr lang="en-US" dirty="0"/>
              <a:t>Writing Conversion Functions</a:t>
            </a:r>
            <a:endParaRPr lang="en-VN" dirty="0"/>
          </a:p>
        </p:txBody>
      </p:sp>
      <p:sp>
        <p:nvSpPr>
          <p:cNvPr id="2" name="Slide Number Placeholder 1">
            <a:extLst>
              <a:ext uri="{FF2B5EF4-FFF2-40B4-BE49-F238E27FC236}">
                <a16:creationId xmlns:a16="http://schemas.microsoft.com/office/drawing/2014/main" id="{B17975F7-0923-6044-A7D0-28FA91DCD43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4" name="Rectangle 3">
            <a:extLst>
              <a:ext uri="{FF2B5EF4-FFF2-40B4-BE49-F238E27FC236}">
                <a16:creationId xmlns:a16="http://schemas.microsoft.com/office/drawing/2014/main" id="{CCDB0E85-C8B2-AA46-9F07-4B447EC9E0DF}"/>
              </a:ext>
            </a:extLst>
          </p:cNvPr>
          <p:cNvSpPr/>
          <p:nvPr/>
        </p:nvSpPr>
        <p:spPr>
          <a:xfrm>
            <a:off x="838200" y="1701321"/>
            <a:ext cx="9382255"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First, we will write two functions to convert from Celsius to Fahrenheit and back:</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B517C3B1-A819-EB41-9043-EDD65573EE6C}"/>
              </a:ext>
            </a:extLst>
          </p:cNvPr>
          <p:cNvSpPr/>
          <p:nvPr/>
        </p:nvSpPr>
        <p:spPr>
          <a:xfrm>
            <a:off x="1468582" y="2228342"/>
            <a:ext cx="4267200" cy="2031325"/>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toCelsius</a:t>
            </a:r>
            <a:r>
              <a:rPr lang="en-US" sz="1800" dirty="0">
                <a:solidFill>
                  <a:srgbClr val="5C6773"/>
                </a:solidFill>
                <a:latin typeface="var(--font-monospace)"/>
              </a:rPr>
              <a:t>(</a:t>
            </a:r>
            <a:r>
              <a:rPr lang="en-US" sz="1800" dirty="0" err="1">
                <a:solidFill>
                  <a:srgbClr val="5C6773"/>
                </a:solidFill>
                <a:latin typeface="var(--font-monospace)"/>
              </a:rPr>
              <a:t>fahrenheit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fahrenheit</a:t>
            </a:r>
            <a:r>
              <a:rPr lang="en-US" sz="1800" dirty="0">
                <a:solidFill>
                  <a:srgbClr val="5C6773"/>
                </a:solidFill>
                <a:latin typeface="var(--font-monospace)"/>
              </a:rPr>
              <a:t> - </a:t>
            </a:r>
            <a:r>
              <a:rPr lang="en-US" sz="1800" dirty="0">
                <a:solidFill>
                  <a:srgbClr val="F08C36"/>
                </a:solidFill>
                <a:latin typeface="var(--font-monospace)"/>
              </a:rPr>
              <a:t>32</a:t>
            </a:r>
            <a:r>
              <a:rPr lang="en-US" sz="1800" dirty="0">
                <a:solidFill>
                  <a:srgbClr val="5C6773"/>
                </a:solidFill>
                <a:latin typeface="var(--font-monospace)"/>
              </a:rPr>
              <a:t>) * </a:t>
            </a:r>
            <a:r>
              <a:rPr lang="en-US" sz="1800" dirty="0">
                <a:solidFill>
                  <a:srgbClr val="F08C36"/>
                </a:solidFill>
                <a:latin typeface="var(--font-monospace)"/>
              </a:rPr>
              <a:t>5</a:t>
            </a:r>
            <a:r>
              <a:rPr lang="en-US" sz="1800" dirty="0">
                <a:solidFill>
                  <a:srgbClr val="5C6773"/>
                </a:solidFill>
                <a:latin typeface="var(--font-monospace)"/>
              </a:rPr>
              <a:t> / </a:t>
            </a:r>
            <a:r>
              <a:rPr lang="en-US" sz="1800" dirty="0">
                <a:solidFill>
                  <a:srgbClr val="F08C36"/>
                </a:solidFill>
                <a:latin typeface="var(--font-monospace)"/>
              </a:rPr>
              <a:t>9</a:t>
            </a:r>
            <a:r>
              <a:rPr lang="en-US" sz="1800" dirty="0">
                <a:solidFill>
                  <a:srgbClr val="5C6773"/>
                </a:solidFill>
                <a:latin typeface="var(--font-monospace)"/>
              </a:rPr>
              <a:t>;</a:t>
            </a: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toFahrenheit</a:t>
            </a:r>
            <a:r>
              <a:rPr lang="en-US" sz="1800" dirty="0">
                <a:solidFill>
                  <a:srgbClr val="5C6773"/>
                </a:solidFill>
                <a:latin typeface="var(--font-monospace)"/>
              </a:rPr>
              <a:t>(</a:t>
            </a:r>
            <a:r>
              <a:rPr lang="en-US" sz="1800" dirty="0" err="1">
                <a:solidFill>
                  <a:srgbClr val="5C6773"/>
                </a:solidFill>
                <a:latin typeface="var(--font-monospace)"/>
              </a:rPr>
              <a:t>celsius</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celsius</a:t>
            </a:r>
            <a:r>
              <a:rPr lang="en-US" sz="1800" dirty="0">
                <a:solidFill>
                  <a:srgbClr val="5C6773"/>
                </a:solidFill>
                <a:latin typeface="var(--font-monospace)"/>
              </a:rPr>
              <a:t> * </a:t>
            </a:r>
            <a:r>
              <a:rPr lang="en-US" sz="1800" dirty="0">
                <a:solidFill>
                  <a:srgbClr val="F08C36"/>
                </a:solidFill>
                <a:latin typeface="var(--font-monospace)"/>
              </a:rPr>
              <a:t>9</a:t>
            </a:r>
            <a:r>
              <a:rPr lang="en-US" sz="1800" dirty="0">
                <a:solidFill>
                  <a:srgbClr val="5C6773"/>
                </a:solidFill>
                <a:latin typeface="var(--font-monospace)"/>
              </a:rPr>
              <a:t> / </a:t>
            </a:r>
            <a:r>
              <a:rPr lang="en-US" sz="1800" dirty="0">
                <a:solidFill>
                  <a:srgbClr val="F08C36"/>
                </a:solidFill>
                <a:latin typeface="var(--font-monospace)"/>
              </a:rPr>
              <a:t>5</a:t>
            </a:r>
            <a:r>
              <a:rPr lang="en-US" sz="1800" dirty="0">
                <a:solidFill>
                  <a:srgbClr val="5C6773"/>
                </a:solidFill>
                <a:latin typeface="var(--font-monospace)"/>
              </a:rPr>
              <a:t>) + </a:t>
            </a:r>
            <a:r>
              <a:rPr lang="en-US" sz="1800" dirty="0">
                <a:solidFill>
                  <a:srgbClr val="F08C36"/>
                </a:solidFill>
                <a:latin typeface="var(--font-monospace)"/>
              </a:rPr>
              <a:t>32</a:t>
            </a:r>
            <a:r>
              <a:rPr lang="en-US" sz="1800" dirty="0">
                <a:solidFill>
                  <a:srgbClr val="5C6773"/>
                </a:solidFill>
                <a:latin typeface="var(--font-monospace)"/>
              </a:rPr>
              <a:t>;</a:t>
            </a:r>
          </a:p>
          <a:p>
            <a:r>
              <a:rPr lang="en-US" sz="1800" dirty="0">
                <a:solidFill>
                  <a:srgbClr val="5C6773"/>
                </a:solidFill>
                <a:latin typeface="var(--font-monospace)"/>
              </a:rPr>
              <a:t>}</a:t>
            </a:r>
          </a:p>
        </p:txBody>
      </p:sp>
      <p:sp>
        <p:nvSpPr>
          <p:cNvPr id="6" name="Rectangle 5">
            <a:extLst>
              <a:ext uri="{FF2B5EF4-FFF2-40B4-BE49-F238E27FC236}">
                <a16:creationId xmlns:a16="http://schemas.microsoft.com/office/drawing/2014/main" id="{30A952F2-E4F5-4A40-8872-A30C11D8B9F3}"/>
              </a:ext>
            </a:extLst>
          </p:cNvPr>
          <p:cNvSpPr/>
          <p:nvPr/>
        </p:nvSpPr>
        <p:spPr>
          <a:xfrm>
            <a:off x="838200" y="4666909"/>
            <a:ext cx="10411690" cy="163121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These two functions convert numbers.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will write another function that takes a string temperature and a converter function as arguments and returns a string.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will use it to calculate the value of one input based on the other input.</a:t>
            </a:r>
          </a:p>
        </p:txBody>
      </p:sp>
    </p:spTree>
    <p:extLst>
      <p:ext uri="{BB962C8B-B14F-4D97-AF65-F5344CB8AC3E}">
        <p14:creationId xmlns:p14="http://schemas.microsoft.com/office/powerpoint/2010/main" val="1207051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76EAFBA-8CC3-5C4A-858C-08506102BEB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sp>
        <p:nvSpPr>
          <p:cNvPr id="4" name="Rectangle 3">
            <a:extLst>
              <a:ext uri="{FF2B5EF4-FFF2-40B4-BE49-F238E27FC236}">
                <a16:creationId xmlns:a16="http://schemas.microsoft.com/office/drawing/2014/main" id="{7080100F-3172-0247-9045-2B289E9C64D1}"/>
              </a:ext>
            </a:extLst>
          </p:cNvPr>
          <p:cNvSpPr/>
          <p:nvPr/>
        </p:nvSpPr>
        <p:spPr>
          <a:xfrm>
            <a:off x="886692" y="1310882"/>
            <a:ext cx="10467108"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It returns an empty string on an invalid temperature, and it keeps the output rounded to the third decimal place:</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AE338E93-4317-3C4D-BB94-47A1E52FAC38}"/>
              </a:ext>
            </a:extLst>
          </p:cNvPr>
          <p:cNvSpPr/>
          <p:nvPr/>
        </p:nvSpPr>
        <p:spPr>
          <a:xfrm>
            <a:off x="1939637" y="2253910"/>
            <a:ext cx="6096000" cy="2585323"/>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tryConvert</a:t>
            </a:r>
            <a:r>
              <a:rPr lang="en-US" sz="1800" dirty="0">
                <a:solidFill>
                  <a:srgbClr val="5C6773"/>
                </a:solidFill>
                <a:latin typeface="var(--font-monospace)"/>
              </a:rPr>
              <a:t>(temperature, convert)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input = </a:t>
            </a:r>
            <a:r>
              <a:rPr lang="en-US" sz="1800" dirty="0" err="1">
                <a:solidFill>
                  <a:srgbClr val="5C6773"/>
                </a:solidFill>
                <a:latin typeface="var(--font-monospace)"/>
              </a:rPr>
              <a:t>parseFloat</a:t>
            </a:r>
            <a:r>
              <a:rPr lang="en-US" sz="1800" dirty="0">
                <a:solidFill>
                  <a:srgbClr val="5C6773"/>
                </a:solidFill>
                <a:latin typeface="var(--font-monospace)"/>
              </a:rPr>
              <a:t>(temperature);</a:t>
            </a:r>
          </a:p>
          <a:p>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a:t>
            </a:r>
            <a:r>
              <a:rPr lang="en-US" sz="1800" dirty="0" err="1">
                <a:solidFill>
                  <a:srgbClr val="41A6D9"/>
                </a:solidFill>
                <a:latin typeface="var(--font-monospace)"/>
              </a:rPr>
              <a:t>Number</a:t>
            </a:r>
            <a:r>
              <a:rPr lang="en-US" sz="1800" dirty="0" err="1">
                <a:solidFill>
                  <a:srgbClr val="5C6773"/>
                </a:solidFill>
                <a:latin typeface="var(--font-monospace)"/>
              </a:rPr>
              <a:t>.isNaN</a:t>
            </a:r>
            <a:r>
              <a:rPr lang="en-US" sz="1800" dirty="0">
                <a:solidFill>
                  <a:srgbClr val="5C6773"/>
                </a:solidFill>
                <a:latin typeface="var(--font-monospace)"/>
              </a:rPr>
              <a:t>(input))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output = convert(input);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rounded = </a:t>
            </a:r>
            <a:r>
              <a:rPr lang="en-US" sz="1800" dirty="0" err="1">
                <a:solidFill>
                  <a:srgbClr val="41A6D9"/>
                </a:solidFill>
                <a:latin typeface="var(--font-monospace)"/>
              </a:rPr>
              <a:t>Math</a:t>
            </a:r>
            <a:r>
              <a:rPr lang="en-US" sz="1800" dirty="0" err="1">
                <a:solidFill>
                  <a:srgbClr val="5C6773"/>
                </a:solidFill>
                <a:latin typeface="var(--font-monospace)"/>
              </a:rPr>
              <a:t>.round</a:t>
            </a:r>
            <a:r>
              <a:rPr lang="en-US" sz="1800" dirty="0">
                <a:solidFill>
                  <a:srgbClr val="5C6773"/>
                </a:solidFill>
                <a:latin typeface="var(--font-monospace)"/>
              </a:rPr>
              <a:t>(output * </a:t>
            </a:r>
            <a:r>
              <a:rPr lang="en-US" sz="1800" dirty="0">
                <a:solidFill>
                  <a:srgbClr val="F08C36"/>
                </a:solidFill>
                <a:latin typeface="var(--font-monospace)"/>
              </a:rPr>
              <a:t>1000</a:t>
            </a:r>
            <a:r>
              <a:rPr lang="en-US" sz="1800" dirty="0">
                <a:solidFill>
                  <a:srgbClr val="5C6773"/>
                </a:solidFill>
                <a:latin typeface="var(--font-monospace)"/>
              </a:rPr>
              <a:t>) / </a:t>
            </a:r>
            <a:r>
              <a:rPr lang="en-US" sz="1800" dirty="0">
                <a:solidFill>
                  <a:srgbClr val="F08C36"/>
                </a:solidFill>
                <a:latin typeface="var(--font-monospace)"/>
              </a:rPr>
              <a:t>1000</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rounded.toString</a:t>
            </a:r>
            <a:r>
              <a:rPr lang="en-US" sz="1800" dirty="0">
                <a:solidFill>
                  <a:srgbClr val="5C6773"/>
                </a:solidFill>
                <a:latin typeface="var(--font-monospace)"/>
              </a:rPr>
              <a:t>();</a:t>
            </a:r>
          </a:p>
          <a:p>
            <a:r>
              <a:rPr lang="en-US" sz="1800" dirty="0">
                <a:solidFill>
                  <a:srgbClr val="5C6773"/>
                </a:solidFill>
                <a:latin typeface="var(--font-monospace)"/>
              </a:rPr>
              <a:t>}</a:t>
            </a:r>
          </a:p>
        </p:txBody>
      </p:sp>
      <p:sp>
        <p:nvSpPr>
          <p:cNvPr id="6" name="Rectangle 5">
            <a:extLst>
              <a:ext uri="{FF2B5EF4-FFF2-40B4-BE49-F238E27FC236}">
                <a16:creationId xmlns:a16="http://schemas.microsoft.com/office/drawing/2014/main" id="{B731255B-54EB-414E-AD5C-CE1B8FD478EB}"/>
              </a:ext>
            </a:extLst>
          </p:cNvPr>
          <p:cNvSpPr/>
          <p:nvPr/>
        </p:nvSpPr>
        <p:spPr>
          <a:xfrm>
            <a:off x="886691" y="5285508"/>
            <a:ext cx="10467107" cy="30777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For example, </a:t>
            </a:r>
            <a:r>
              <a:rPr lang="en-US" sz="2000" dirty="0" err="1">
                <a:highlight>
                  <a:srgbClr val="FFFF00"/>
                </a:highlight>
                <a:latin typeface="Arial" panose="020B0604020202020204" pitchFamily="34" charset="0"/>
                <a:cs typeface="Arial" panose="020B0604020202020204" pitchFamily="34" charset="0"/>
              </a:rPr>
              <a:t>tryConvert</a:t>
            </a:r>
            <a:r>
              <a:rPr lang="en-US" sz="2000" dirty="0">
                <a:highlight>
                  <a:srgbClr val="FFFF00"/>
                </a:highlight>
                <a:latin typeface="Arial" panose="020B0604020202020204" pitchFamily="34" charset="0"/>
                <a:cs typeface="Arial" panose="020B0604020202020204" pitchFamily="34" charset="0"/>
              </a:rPr>
              <a:t>('</a:t>
            </a:r>
            <a:r>
              <a:rPr lang="en-US" sz="2000" dirty="0" err="1">
                <a:highlight>
                  <a:srgbClr val="FFFF00"/>
                </a:highlight>
                <a:latin typeface="Arial" panose="020B0604020202020204" pitchFamily="34" charset="0"/>
                <a:cs typeface="Arial" panose="020B0604020202020204" pitchFamily="34" charset="0"/>
              </a:rPr>
              <a:t>abc</a:t>
            </a:r>
            <a:r>
              <a:rPr lang="en-US" sz="2000" dirty="0">
                <a:highlight>
                  <a:srgbClr val="FFFF00"/>
                </a:highlight>
                <a:latin typeface="Arial" panose="020B0604020202020204" pitchFamily="34" charset="0"/>
                <a:cs typeface="Arial" panose="020B0604020202020204" pitchFamily="34" charset="0"/>
              </a:rPr>
              <a:t>', </a:t>
            </a:r>
            <a:r>
              <a:rPr lang="en-US" sz="2000" dirty="0" err="1">
                <a:highlight>
                  <a:srgbClr val="FFFF00"/>
                </a:highlight>
                <a:latin typeface="Arial" panose="020B0604020202020204" pitchFamily="34" charset="0"/>
                <a:cs typeface="Arial" panose="020B0604020202020204" pitchFamily="34" charset="0"/>
              </a:rPr>
              <a:t>toCelsius</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returns an empty string, and </a:t>
            </a:r>
            <a:r>
              <a:rPr lang="en-US" sz="2000" dirty="0" err="1">
                <a:highlight>
                  <a:srgbClr val="FFFF00"/>
                </a:highlight>
                <a:latin typeface="Arial" panose="020B0604020202020204" pitchFamily="34" charset="0"/>
                <a:cs typeface="Arial" panose="020B0604020202020204" pitchFamily="34" charset="0"/>
              </a:rPr>
              <a:t>tryConvert</a:t>
            </a:r>
            <a:r>
              <a:rPr lang="en-US" sz="2000" dirty="0">
                <a:highlight>
                  <a:srgbClr val="FFFF00"/>
                </a:highlight>
                <a:latin typeface="Arial" panose="020B0604020202020204" pitchFamily="34" charset="0"/>
                <a:cs typeface="Arial" panose="020B0604020202020204" pitchFamily="34" charset="0"/>
              </a:rPr>
              <a:t>('10.22', </a:t>
            </a:r>
            <a:r>
              <a:rPr lang="en-US" sz="2000" dirty="0" err="1">
                <a:highlight>
                  <a:srgbClr val="FFFF00"/>
                </a:highlight>
                <a:latin typeface="Arial" panose="020B0604020202020204" pitchFamily="34" charset="0"/>
                <a:cs typeface="Arial" panose="020B0604020202020204" pitchFamily="34" charset="0"/>
              </a:rPr>
              <a:t>toFahrenheit</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returns '</a:t>
            </a:r>
            <a:r>
              <a:rPr lang="en-US" sz="2000" dirty="0">
                <a:highlight>
                  <a:srgbClr val="FFFF00"/>
                </a:highlight>
                <a:latin typeface="Arial" panose="020B0604020202020204" pitchFamily="34" charset="0"/>
                <a:cs typeface="Arial" panose="020B0604020202020204" pitchFamily="34" charset="0"/>
              </a:rPr>
              <a:t>50.396</a:t>
            </a:r>
            <a:r>
              <a:rPr lang="en-US" sz="2000" dirty="0">
                <a:latin typeface="Arial" panose="020B0604020202020204" pitchFamily="34" charset="0"/>
                <a:cs typeface="Arial" panose="020B0604020202020204" pitchFamily="34" charset="0"/>
              </a:rPr>
              <a: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31574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5DB6327-132D-324B-8890-D5F5A19B4D61}"/>
              </a:ext>
            </a:extLst>
          </p:cNvPr>
          <p:cNvSpPr>
            <a:spLocks noGrp="1"/>
          </p:cNvSpPr>
          <p:nvPr>
            <p:ph type="title"/>
          </p:nvPr>
        </p:nvSpPr>
        <p:spPr/>
        <p:txBody>
          <a:bodyPr/>
          <a:lstStyle/>
          <a:p>
            <a:r>
              <a:rPr lang="en-US"/>
              <a:t>Lifting State Up</a:t>
            </a:r>
            <a:endParaRPr lang="en-VN" dirty="0"/>
          </a:p>
        </p:txBody>
      </p:sp>
      <p:sp>
        <p:nvSpPr>
          <p:cNvPr id="2" name="Slide Number Placeholder 1">
            <a:extLst>
              <a:ext uri="{FF2B5EF4-FFF2-40B4-BE49-F238E27FC236}">
                <a16:creationId xmlns:a16="http://schemas.microsoft.com/office/drawing/2014/main" id="{7E616BCC-D272-CB4A-B4AF-5251CF864FD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4" name="Rectangle 3">
            <a:extLst>
              <a:ext uri="{FF2B5EF4-FFF2-40B4-BE49-F238E27FC236}">
                <a16:creationId xmlns:a16="http://schemas.microsoft.com/office/drawing/2014/main" id="{05601346-F6FE-6645-8EDE-41C8C0B73F2D}"/>
              </a:ext>
            </a:extLst>
          </p:cNvPr>
          <p:cNvSpPr/>
          <p:nvPr/>
        </p:nvSpPr>
        <p:spPr>
          <a:xfrm>
            <a:off x="623454" y="1574117"/>
            <a:ext cx="10515600"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Currently, both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components independently keep their values in the local state:</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1D313ED7-4F49-6746-B19B-FEA79A6448F6}"/>
              </a:ext>
            </a:extLst>
          </p:cNvPr>
          <p:cNvSpPr/>
          <p:nvPr/>
        </p:nvSpPr>
        <p:spPr>
          <a:xfrm>
            <a:off x="1468582" y="2568594"/>
            <a:ext cx="6096000" cy="3970318"/>
          </a:xfrm>
          <a:prstGeom prst="rect">
            <a:avLst/>
          </a:prstGeom>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TemperatureInput</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{temperature: </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({temperature: </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.state.temperature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i="1" dirty="0">
                <a:solidFill>
                  <a:srgbClr val="ABB0B6"/>
                </a:solidFill>
                <a:latin typeface="var(--font-monospace)"/>
              </a:rPr>
              <a:t>// ...  </a:t>
            </a:r>
            <a:endParaRPr lang="en-US" sz="1800" dirty="0">
              <a:solidFill>
                <a:srgbClr val="5C6773"/>
              </a:solidFill>
              <a:latin typeface="var(--font-monospace)"/>
            </a:endParaRPr>
          </a:p>
        </p:txBody>
      </p:sp>
    </p:spTree>
    <p:extLst>
      <p:ext uri="{BB962C8B-B14F-4D97-AF65-F5344CB8AC3E}">
        <p14:creationId xmlns:p14="http://schemas.microsoft.com/office/powerpoint/2010/main" val="28782497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2A73269-217F-8F4D-AC3A-866DDF506F7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4" name="Rectangle 3">
            <a:extLst>
              <a:ext uri="{FF2B5EF4-FFF2-40B4-BE49-F238E27FC236}">
                <a16:creationId xmlns:a16="http://schemas.microsoft.com/office/drawing/2014/main" id="{38AEE6F1-9E91-2D47-8365-3BF77DCC5C84}"/>
              </a:ext>
            </a:extLst>
          </p:cNvPr>
          <p:cNvSpPr/>
          <p:nvPr/>
        </p:nvSpPr>
        <p:spPr>
          <a:xfrm>
            <a:off x="734291" y="1690062"/>
            <a:ext cx="10723418" cy="3477875"/>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However, we want these two inputs to be in sync with each other. When we update the </a:t>
            </a:r>
            <a:r>
              <a:rPr lang="en-US" sz="2000" dirty="0">
                <a:highlight>
                  <a:srgbClr val="FFFF00"/>
                </a:highlight>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input, the </a:t>
            </a:r>
            <a:r>
              <a:rPr lang="en-US" sz="2000" dirty="0">
                <a:highlight>
                  <a:srgbClr val="FFFF00"/>
                </a:highlight>
                <a:latin typeface="Arial" panose="020B0604020202020204" pitchFamily="34" charset="0"/>
                <a:cs typeface="Arial" panose="020B0604020202020204" pitchFamily="34" charset="0"/>
              </a:rPr>
              <a:t>Fahrenheit</a:t>
            </a:r>
            <a:r>
              <a:rPr lang="en-US" sz="2000" dirty="0">
                <a:latin typeface="Arial" panose="020B0604020202020204" pitchFamily="34" charset="0"/>
                <a:cs typeface="Arial" panose="020B0604020202020204" pitchFamily="34" charset="0"/>
              </a:rPr>
              <a:t> input should reflect the converted temperature, and vice versa.</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 React, sharing state is accomplished by moving it up to the closest common ancestor of the components that need it. This is called “</a:t>
            </a:r>
            <a:r>
              <a:rPr lang="en-US" sz="2000" b="1" dirty="0">
                <a:latin typeface="Arial" panose="020B0604020202020204" pitchFamily="34" charset="0"/>
                <a:cs typeface="Arial" panose="020B0604020202020204" pitchFamily="34" charset="0"/>
              </a:rPr>
              <a:t>lifting state up</a:t>
            </a:r>
            <a:r>
              <a:rPr lang="en-US" sz="2000" dirty="0">
                <a:latin typeface="Arial" panose="020B0604020202020204" pitchFamily="34" charset="0"/>
                <a:cs typeface="Arial" panose="020B0604020202020204" pitchFamily="34" charset="0"/>
              </a:rPr>
              <a:t>”. We will remove the local state from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and move it into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instead.</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owns the shared state, it becomes the “source of truth” for the current temperature in both inputs. It can instruct them both to have values that are consistent with each other. Since the props of both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components are coming from the same parent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component, the two inputs will always be in sync.</a:t>
            </a:r>
          </a:p>
        </p:txBody>
      </p:sp>
    </p:spTree>
    <p:extLst>
      <p:ext uri="{BB962C8B-B14F-4D97-AF65-F5344CB8AC3E}">
        <p14:creationId xmlns:p14="http://schemas.microsoft.com/office/powerpoint/2010/main" val="2150943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04D6BC-08FE-E948-9032-FC18C667B3E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3" name="Rectangle 2">
            <a:extLst>
              <a:ext uri="{FF2B5EF4-FFF2-40B4-BE49-F238E27FC236}">
                <a16:creationId xmlns:a16="http://schemas.microsoft.com/office/drawing/2014/main" id="{52F6A251-56E6-0440-83C9-650D0F35DF94}"/>
              </a:ext>
            </a:extLst>
          </p:cNvPr>
          <p:cNvSpPr/>
          <p:nvPr/>
        </p:nvSpPr>
        <p:spPr>
          <a:xfrm>
            <a:off x="1011381" y="1292516"/>
            <a:ext cx="9989127" cy="1785104"/>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Let’s see how this works step by step.</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First, we will replace </a:t>
            </a:r>
            <a:r>
              <a:rPr lang="en-US" sz="2000" dirty="0" err="1">
                <a:highlight>
                  <a:srgbClr val="FFFF00"/>
                </a:highlight>
                <a:latin typeface="Arial" panose="020B0604020202020204" pitchFamily="34" charset="0"/>
                <a:cs typeface="Arial" panose="020B0604020202020204" pitchFamily="34" charset="0"/>
              </a:rPr>
              <a:t>this.state.temperature</a:t>
            </a:r>
            <a:r>
              <a:rPr lang="en-US" sz="2000" dirty="0">
                <a:latin typeface="Arial" panose="020B0604020202020204" pitchFamily="34" charset="0"/>
                <a:cs typeface="Arial" panose="020B0604020202020204" pitchFamily="34" charset="0"/>
              </a:rPr>
              <a:t> with </a:t>
            </a:r>
            <a:r>
              <a:rPr lang="en-US" sz="2000" dirty="0" err="1">
                <a:highlight>
                  <a:srgbClr val="FFFF00"/>
                </a:highlight>
                <a:latin typeface="Arial" panose="020B0604020202020204" pitchFamily="34" charset="0"/>
                <a:cs typeface="Arial" panose="020B0604020202020204" pitchFamily="34" charset="0"/>
              </a:rPr>
              <a:t>this.props.temperature</a:t>
            </a:r>
            <a:r>
              <a:rPr lang="en-US" sz="2000" dirty="0">
                <a:latin typeface="Arial" panose="020B0604020202020204" pitchFamily="34" charset="0"/>
                <a:cs typeface="Arial" panose="020B0604020202020204" pitchFamily="34" charset="0"/>
              </a:rPr>
              <a:t> in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 For now, let’s pretend </a:t>
            </a:r>
            <a:r>
              <a:rPr lang="en-US" sz="2000" dirty="0" err="1">
                <a:highlight>
                  <a:srgbClr val="FFFF00"/>
                </a:highlight>
                <a:latin typeface="Arial" panose="020B0604020202020204" pitchFamily="34" charset="0"/>
                <a:cs typeface="Arial" panose="020B0604020202020204" pitchFamily="34" charset="0"/>
              </a:rPr>
              <a:t>this.props.temperature</a:t>
            </a:r>
            <a:r>
              <a:rPr lang="en-US" sz="2000" dirty="0">
                <a:latin typeface="Arial" panose="020B0604020202020204" pitchFamily="34" charset="0"/>
                <a:cs typeface="Arial" panose="020B0604020202020204" pitchFamily="34" charset="0"/>
              </a:rPr>
              <a:t> already exists, although we will need to pass it from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in the future:</a:t>
            </a:r>
          </a:p>
        </p:txBody>
      </p:sp>
      <p:sp>
        <p:nvSpPr>
          <p:cNvPr id="5" name="Rectangle 4">
            <a:extLst>
              <a:ext uri="{FF2B5EF4-FFF2-40B4-BE49-F238E27FC236}">
                <a16:creationId xmlns:a16="http://schemas.microsoft.com/office/drawing/2014/main" id="{D0EB8ABB-BC7D-7342-952D-C6243963C037}"/>
              </a:ext>
            </a:extLst>
          </p:cNvPr>
          <p:cNvSpPr/>
          <p:nvPr/>
        </p:nvSpPr>
        <p:spPr>
          <a:xfrm>
            <a:off x="1787236" y="3285824"/>
            <a:ext cx="6096000" cy="1200329"/>
          </a:xfrm>
          <a:prstGeom prst="rect">
            <a:avLst/>
          </a:prstGeom>
          <a:solidFill>
            <a:schemeClr val="bg1">
              <a:lumMod val="95000"/>
            </a:schemeClr>
          </a:solidFill>
        </p:spPr>
        <p:txBody>
          <a:bodyPr>
            <a:spAutoFit/>
          </a:bodyPr>
          <a:lstStyle/>
          <a:p>
            <a:r>
              <a:rPr lang="en-US" sz="1800" dirty="0">
                <a:solidFill>
                  <a:srgbClr val="5C6773"/>
                </a:solidFill>
                <a:latin typeface="var(--font-monospace)"/>
              </a:rPr>
              <a:t>render() {</a:t>
            </a:r>
          </a:p>
          <a:p>
            <a:r>
              <a:rPr lang="en-US" sz="1800" dirty="0">
                <a:solidFill>
                  <a:srgbClr val="5C6773"/>
                </a:solidFill>
                <a:latin typeface="var(--font-monospace)"/>
              </a:rPr>
              <a:t>    </a:t>
            </a:r>
            <a:r>
              <a:rPr lang="en-US" sz="1800" i="1" dirty="0">
                <a:solidFill>
                  <a:srgbClr val="ABB0B6"/>
                </a:solidFill>
                <a:latin typeface="var(--font-monospace)"/>
              </a:rPr>
              <a:t>// Before: const temperature = </a:t>
            </a:r>
            <a:r>
              <a:rPr lang="en-US" sz="1800" i="1" dirty="0" err="1">
                <a:solidFill>
                  <a:srgbClr val="ABB0B6"/>
                </a:solidFill>
                <a:latin typeface="var(--font-monospace)"/>
              </a:rPr>
              <a:t>this.state.temperature</a:t>
            </a:r>
            <a:r>
              <a:rPr lang="en-US" sz="1800" i="1" dirty="0">
                <a:solidFill>
                  <a:srgbClr val="ABB0B6"/>
                </a:solidFill>
                <a:latin typeface="var(--font-monospace)"/>
              </a:rPr>
              <a:t>;</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.props.temperature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p:txBody>
      </p:sp>
      <p:sp>
        <p:nvSpPr>
          <p:cNvPr id="7" name="Rectangle 6">
            <a:extLst>
              <a:ext uri="{FF2B5EF4-FFF2-40B4-BE49-F238E27FC236}">
                <a16:creationId xmlns:a16="http://schemas.microsoft.com/office/drawing/2014/main" id="{02A2904D-94EF-484D-A067-DED0461DDFA3}"/>
              </a:ext>
            </a:extLst>
          </p:cNvPr>
          <p:cNvSpPr/>
          <p:nvPr/>
        </p:nvSpPr>
        <p:spPr>
          <a:xfrm>
            <a:off x="1011380" y="5088430"/>
            <a:ext cx="10342419" cy="1323439"/>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know that </a:t>
            </a:r>
            <a:r>
              <a:rPr lang="en-US" sz="2000" dirty="0">
                <a:latin typeface="Arial" panose="020B0604020202020204" pitchFamily="34" charset="0"/>
                <a:cs typeface="Arial" panose="020B0604020202020204" pitchFamily="34" charset="0"/>
                <a:hlinkClick r:id="rId2"/>
              </a:rPr>
              <a:t>props are read-only</a:t>
            </a:r>
            <a:r>
              <a:rPr lang="en-US" sz="2000" dirty="0">
                <a:latin typeface="Arial" panose="020B0604020202020204" pitchFamily="34" charset="0"/>
                <a:cs typeface="Arial" panose="020B0604020202020204" pitchFamily="34" charset="0"/>
              </a:rPr>
              <a:t>. When the temperature was in the local state,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could just call </a:t>
            </a:r>
            <a:r>
              <a:rPr lang="en-US" sz="2000" dirty="0" err="1">
                <a:highlight>
                  <a:srgbClr val="FFFF00"/>
                </a:highlight>
                <a:latin typeface="Arial" panose="020B0604020202020204" pitchFamily="34" charset="0"/>
                <a:cs typeface="Arial" panose="020B0604020202020204" pitchFamily="34" charset="0"/>
              </a:rPr>
              <a:t>this.setState</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to change it. However, now that the temperature is coming from the parent as a prop,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has no control over it.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71750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55B42B4-3B53-344A-A48A-8C89B5D28A9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3" name="Rectangle 2">
            <a:extLst>
              <a:ext uri="{FF2B5EF4-FFF2-40B4-BE49-F238E27FC236}">
                <a16:creationId xmlns:a16="http://schemas.microsoft.com/office/drawing/2014/main" id="{7EDB1CA0-265E-6449-9298-B9DE46DE130A}"/>
              </a:ext>
            </a:extLst>
          </p:cNvPr>
          <p:cNvSpPr/>
          <p:nvPr/>
        </p:nvSpPr>
        <p:spPr>
          <a:xfrm>
            <a:off x="762000" y="1115520"/>
            <a:ext cx="10958945" cy="2092881"/>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 React, this is usually solved by making a component “controlled”. Just like the DOM &lt;input&gt; accepts both a value and an </a:t>
            </a:r>
            <a:r>
              <a:rPr lang="en-US" sz="2000" dirty="0" err="1">
                <a:highlight>
                  <a:srgbClr val="FFFF00"/>
                </a:highlight>
                <a:latin typeface="Arial" panose="020B0604020202020204" pitchFamily="34" charset="0"/>
                <a:cs typeface="Arial" panose="020B0604020202020204" pitchFamily="34" charset="0"/>
              </a:rPr>
              <a:t>onChange</a:t>
            </a:r>
            <a:r>
              <a:rPr lang="en-US" sz="2000" dirty="0">
                <a:latin typeface="Arial" panose="020B0604020202020204" pitchFamily="34" charset="0"/>
                <a:cs typeface="Arial" panose="020B0604020202020204" pitchFamily="34" charset="0"/>
              </a:rPr>
              <a:t> prop, so can the custom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accept both temperature and </a:t>
            </a:r>
            <a:r>
              <a:rPr lang="en-US" sz="2000" dirty="0" err="1">
                <a:highlight>
                  <a:srgbClr val="FFFF00"/>
                </a:highlight>
                <a:latin typeface="Arial" panose="020B0604020202020204" pitchFamily="34" charset="0"/>
                <a:cs typeface="Arial" panose="020B0604020202020204" pitchFamily="34" charset="0"/>
              </a:rPr>
              <a:t>onTemperatureChange</a:t>
            </a:r>
            <a:r>
              <a:rPr lang="en-US" sz="2000" dirty="0">
                <a:latin typeface="Arial" panose="020B0604020202020204" pitchFamily="34" charset="0"/>
                <a:cs typeface="Arial" panose="020B0604020202020204" pitchFamily="34" charset="0"/>
              </a:rPr>
              <a:t> props from its parent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Now, when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wants to update its temperature, it calls </a:t>
            </a:r>
            <a:r>
              <a:rPr lang="en-US" sz="2000" dirty="0" err="1">
                <a:highlight>
                  <a:srgbClr val="FFFF00"/>
                </a:highlight>
                <a:latin typeface="Arial" panose="020B0604020202020204" pitchFamily="34" charset="0"/>
                <a:cs typeface="Arial" panose="020B0604020202020204" pitchFamily="34" charset="0"/>
              </a:rPr>
              <a:t>this.props.onTemperatureChange</a:t>
            </a:r>
            <a:r>
              <a:rPr lang="en-US" sz="2000" dirty="0">
                <a:latin typeface="Arial" panose="020B0604020202020204" pitchFamily="34" charset="0"/>
                <a:cs typeface="Arial" panose="020B0604020202020204" pitchFamily="34" charset="0"/>
              </a:rPr>
              <a:t>:</a:t>
            </a:r>
          </a:p>
        </p:txBody>
      </p:sp>
      <p:sp>
        <p:nvSpPr>
          <p:cNvPr id="4" name="Rectangle 3">
            <a:extLst>
              <a:ext uri="{FF2B5EF4-FFF2-40B4-BE49-F238E27FC236}">
                <a16:creationId xmlns:a16="http://schemas.microsoft.com/office/drawing/2014/main" id="{6B5E9CA4-AE44-9841-8FC1-F0E43169BDE0}"/>
              </a:ext>
            </a:extLst>
          </p:cNvPr>
          <p:cNvSpPr/>
          <p:nvPr/>
        </p:nvSpPr>
        <p:spPr>
          <a:xfrm>
            <a:off x="1475509" y="3649600"/>
            <a:ext cx="6096000" cy="1200329"/>
          </a:xfrm>
          <a:prstGeom prst="rect">
            <a:avLst/>
          </a:prstGeom>
          <a:solidFill>
            <a:schemeClr val="bg1">
              <a:lumMod val="95000"/>
            </a:schemeClr>
          </a:solidFill>
        </p:spPr>
        <p:txBody>
          <a:bodyPr>
            <a:spAutoFit/>
          </a:bodyPr>
          <a:lstStyle/>
          <a:p>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i="1" dirty="0">
                <a:solidFill>
                  <a:srgbClr val="ABB0B6"/>
                </a:solidFill>
                <a:latin typeface="var(--font-monospace)"/>
              </a:rPr>
              <a:t>// Before: </a:t>
            </a:r>
            <a:r>
              <a:rPr lang="en-US" sz="1800" i="1" dirty="0" err="1">
                <a:solidFill>
                  <a:srgbClr val="ABB0B6"/>
                </a:solidFill>
                <a:latin typeface="var(--font-monospace)"/>
              </a:rPr>
              <a:t>this.setState</a:t>
            </a:r>
            <a:r>
              <a:rPr lang="en-US" sz="1800" i="1" dirty="0">
                <a:solidFill>
                  <a:srgbClr val="ABB0B6"/>
                </a:solidFill>
                <a:latin typeface="var(--font-monospace)"/>
              </a:rPr>
              <a:t>({temperature: </a:t>
            </a:r>
            <a:r>
              <a:rPr lang="en-US" sz="1800" i="1" dirty="0" err="1">
                <a:solidFill>
                  <a:srgbClr val="ABB0B6"/>
                </a:solidFill>
                <a:latin typeface="var(--font-monospace)"/>
              </a:rPr>
              <a:t>e.target.value</a:t>
            </a:r>
            <a:r>
              <a:rPr lang="en-US" sz="1800" i="1" dirty="0">
                <a:solidFill>
                  <a:srgbClr val="ABB0B6"/>
                </a:solidFill>
                <a:latin typeface="var(--font-monospace)"/>
              </a:rPr>
              <a:t>});</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.props.onTemperatureChange</a:t>
            </a:r>
            <a:r>
              <a:rPr lang="en-US" sz="1800" dirty="0">
                <a:solidFill>
                  <a:srgbClr val="5C6773"/>
                </a:solidFill>
                <a:latin typeface="var(--font-monospace)"/>
              </a:rPr>
              <a:t>(</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p:txBody>
      </p:sp>
    </p:spTree>
    <p:extLst>
      <p:ext uri="{BB962C8B-B14F-4D97-AF65-F5344CB8AC3E}">
        <p14:creationId xmlns:p14="http://schemas.microsoft.com/office/powerpoint/2010/main" val="18927501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F9F8B70-F434-1349-8D96-522CD2A34BC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
        <p:nvSpPr>
          <p:cNvPr id="3" name="Rectangle 2">
            <a:extLst>
              <a:ext uri="{FF2B5EF4-FFF2-40B4-BE49-F238E27FC236}">
                <a16:creationId xmlns:a16="http://schemas.microsoft.com/office/drawing/2014/main" id="{9367B9FD-F768-794B-ACFE-947AEDA8F955}"/>
              </a:ext>
            </a:extLst>
          </p:cNvPr>
          <p:cNvSpPr/>
          <p:nvPr/>
        </p:nvSpPr>
        <p:spPr>
          <a:xfrm>
            <a:off x="1246909" y="1720611"/>
            <a:ext cx="9587346" cy="3323987"/>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a:t>
            </a:r>
            <a:r>
              <a:rPr lang="en-US" sz="2000" dirty="0" err="1">
                <a:highlight>
                  <a:srgbClr val="FFFF00"/>
                </a:highlight>
                <a:latin typeface="Arial" panose="020B0604020202020204" pitchFamily="34" charset="0"/>
                <a:cs typeface="Arial" panose="020B0604020202020204" pitchFamily="34" charset="0"/>
              </a:rPr>
              <a:t>onTemperatureChange</a:t>
            </a:r>
            <a:r>
              <a:rPr lang="en-US" sz="2000" dirty="0">
                <a:latin typeface="Arial" panose="020B0604020202020204" pitchFamily="34" charset="0"/>
                <a:cs typeface="Arial" panose="020B0604020202020204" pitchFamily="34" charset="0"/>
              </a:rPr>
              <a:t> prop will be provided together with the temperature prop by the parent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component. It will handle the change by modifying its own local state, thus re-rendering both inputs with the new values. We will look at the new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implementation very soon.</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Before diving into the changes in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let’s recap our changes to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 We have removed the local state from it, and instead of reading </a:t>
            </a:r>
            <a:r>
              <a:rPr lang="en-US" sz="2000" dirty="0" err="1">
                <a:highlight>
                  <a:srgbClr val="FFFF00"/>
                </a:highlight>
                <a:latin typeface="Arial" panose="020B0604020202020204" pitchFamily="34" charset="0"/>
                <a:cs typeface="Arial" panose="020B0604020202020204" pitchFamily="34" charset="0"/>
              </a:rPr>
              <a:t>this.state.temperature</a:t>
            </a:r>
            <a:r>
              <a:rPr lang="en-US" sz="2000" dirty="0">
                <a:latin typeface="Arial" panose="020B0604020202020204" pitchFamily="34" charset="0"/>
                <a:cs typeface="Arial" panose="020B0604020202020204" pitchFamily="34" charset="0"/>
              </a:rPr>
              <a:t>, we now read </a:t>
            </a:r>
            <a:r>
              <a:rPr lang="en-US" sz="2000" dirty="0" err="1">
                <a:highlight>
                  <a:srgbClr val="FFFF00"/>
                </a:highlight>
                <a:latin typeface="Arial" panose="020B0604020202020204" pitchFamily="34" charset="0"/>
                <a:cs typeface="Arial" panose="020B0604020202020204" pitchFamily="34" charset="0"/>
              </a:rPr>
              <a:t>this.props.temperature</a:t>
            </a:r>
            <a:r>
              <a:rPr lang="en-US" sz="2000" dirty="0">
                <a:latin typeface="Arial" panose="020B0604020202020204" pitchFamily="34" charset="0"/>
                <a:cs typeface="Arial" panose="020B0604020202020204" pitchFamily="34" charset="0"/>
              </a:rPr>
              <a:t>. Instead of calling </a:t>
            </a:r>
            <a:r>
              <a:rPr lang="en-US" sz="2000" dirty="0" err="1">
                <a:highlight>
                  <a:srgbClr val="FFFF00"/>
                </a:highlight>
                <a:latin typeface="Arial" panose="020B0604020202020204" pitchFamily="34" charset="0"/>
                <a:cs typeface="Arial" panose="020B0604020202020204" pitchFamily="34" charset="0"/>
              </a:rPr>
              <a:t>this.setState</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when we want to make a change, we now call </a:t>
            </a:r>
            <a:r>
              <a:rPr lang="en-US" sz="2000" dirty="0" err="1">
                <a:highlight>
                  <a:srgbClr val="FFFF00"/>
                </a:highlight>
                <a:latin typeface="Arial" panose="020B0604020202020204" pitchFamily="34" charset="0"/>
                <a:cs typeface="Arial" panose="020B0604020202020204" pitchFamily="34" charset="0"/>
              </a:rPr>
              <a:t>this.props.onTemperatureChange</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which will be provided by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96161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EF7D14-93DD-734C-B4CF-DCD505740D4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
        <p:nvSpPr>
          <p:cNvPr id="3" name="Rectangle 2">
            <a:extLst>
              <a:ext uri="{FF2B5EF4-FFF2-40B4-BE49-F238E27FC236}">
                <a16:creationId xmlns:a16="http://schemas.microsoft.com/office/drawing/2014/main" id="{C6E0F6DB-05DE-5F45-B90A-495456F1E379}"/>
              </a:ext>
            </a:extLst>
          </p:cNvPr>
          <p:cNvSpPr/>
          <p:nvPr/>
        </p:nvSpPr>
        <p:spPr>
          <a:xfrm>
            <a:off x="124687" y="1803737"/>
            <a:ext cx="5153891" cy="2585323"/>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TemperatureInput</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.props.onTemperatureChange</a:t>
            </a:r>
            <a:r>
              <a:rPr lang="en-US" sz="1800" dirty="0">
                <a:solidFill>
                  <a:srgbClr val="5C6773"/>
                </a:solidFill>
                <a:latin typeface="var(--font-monospace)"/>
              </a:rPr>
              <a:t>(</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p>
        </p:txBody>
      </p:sp>
      <p:sp>
        <p:nvSpPr>
          <p:cNvPr id="4" name="Rectangle 3">
            <a:extLst>
              <a:ext uri="{FF2B5EF4-FFF2-40B4-BE49-F238E27FC236}">
                <a16:creationId xmlns:a16="http://schemas.microsoft.com/office/drawing/2014/main" id="{818E77BF-1FEC-EB4C-B5AC-A1263FD554CA}"/>
              </a:ext>
            </a:extLst>
          </p:cNvPr>
          <p:cNvSpPr/>
          <p:nvPr/>
        </p:nvSpPr>
        <p:spPr>
          <a:xfrm>
            <a:off x="5597235" y="1965481"/>
            <a:ext cx="6470077" cy="3416320"/>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.props.temperature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scale = </a:t>
            </a:r>
            <a:r>
              <a:rPr lang="en-US" sz="1800" dirty="0" err="1">
                <a:solidFill>
                  <a:srgbClr val="F2590C"/>
                </a:solidFill>
                <a:latin typeface="var(--font-monospace)"/>
              </a:rPr>
              <a:t>this</a:t>
            </a:r>
            <a:r>
              <a:rPr lang="en-US" sz="1800" dirty="0" err="1">
                <a:solidFill>
                  <a:srgbClr val="5C6773"/>
                </a:solidFill>
                <a:latin typeface="var(--font-monospace)"/>
              </a:rPr>
              <a:t>.props.scale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&lt;legend&gt;</a:t>
            </a:r>
            <a:r>
              <a:rPr lang="en-US" sz="1800" dirty="0">
                <a:solidFill>
                  <a:srgbClr val="41A6D9"/>
                </a:solidFill>
                <a:latin typeface="var(--font-monospace)"/>
              </a:rPr>
              <a:t>Enter</a:t>
            </a:r>
            <a:r>
              <a:rPr lang="en-US" sz="1800" dirty="0">
                <a:solidFill>
                  <a:srgbClr val="5C6773"/>
                </a:solidFill>
                <a:latin typeface="var(--font-monospace)"/>
              </a:rPr>
              <a:t> temperature </a:t>
            </a:r>
            <a:r>
              <a:rPr lang="en-US" sz="1800" dirty="0">
                <a:solidFill>
                  <a:srgbClr val="F2590C"/>
                </a:solidFill>
                <a:latin typeface="var(--font-monospace)"/>
              </a:rPr>
              <a:t>in</a:t>
            </a:r>
            <a:r>
              <a:rPr lang="en-US" sz="1800" dirty="0">
                <a:solidFill>
                  <a:srgbClr val="5C6773"/>
                </a:solidFill>
                <a:latin typeface="var(--font-monospace)"/>
              </a:rPr>
              <a:t> {</a:t>
            </a:r>
            <a:r>
              <a:rPr lang="en-US" sz="1800" dirty="0" err="1">
                <a:solidFill>
                  <a:srgbClr val="5C6773"/>
                </a:solidFill>
                <a:latin typeface="var(--font-monospace)"/>
              </a:rPr>
              <a:t>scaleNames</a:t>
            </a:r>
            <a:r>
              <a:rPr lang="en-US" sz="1800" dirty="0">
                <a:solidFill>
                  <a:srgbClr val="5C6773"/>
                </a:solidFill>
                <a:latin typeface="var(--font-monospace)"/>
              </a:rPr>
              <a:t>[scale]}:&lt;/legend&gt;</a:t>
            </a:r>
          </a:p>
          <a:p>
            <a:r>
              <a:rPr lang="en-US" sz="1800" dirty="0">
                <a:solidFill>
                  <a:srgbClr val="5C6773"/>
                </a:solidFill>
                <a:latin typeface="var(--font-monospace)"/>
              </a:rPr>
              <a:t>        &lt;input value={temperature}</a:t>
            </a:r>
          </a:p>
          <a:p>
            <a:r>
              <a:rPr lang="en-US" sz="1800" dirty="0">
                <a:solidFill>
                  <a:srgbClr val="5C6773"/>
                </a:solidFill>
                <a:latin typeface="var(--font-monospace)"/>
              </a:rPr>
              <a:t>               </a:t>
            </a:r>
            <a:r>
              <a:rPr lang="en-US" sz="1800" dirty="0" err="1">
                <a:solidFill>
                  <a:srgbClr val="5C6773"/>
                </a:solidFill>
                <a:latin typeface="var(--font-monospace)"/>
              </a:rPr>
              <a:t>onChange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4077392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F066E2-5630-9A48-9E11-31C1304CA02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3" name="Rectangle 2">
            <a:extLst>
              <a:ext uri="{FF2B5EF4-FFF2-40B4-BE49-F238E27FC236}">
                <a16:creationId xmlns:a16="http://schemas.microsoft.com/office/drawing/2014/main" id="{8F5481F5-EC9E-B546-BC7A-861085428306}"/>
              </a:ext>
            </a:extLst>
          </p:cNvPr>
          <p:cNvSpPr/>
          <p:nvPr/>
        </p:nvSpPr>
        <p:spPr>
          <a:xfrm>
            <a:off x="955963" y="1229472"/>
            <a:ext cx="10397837" cy="2554545"/>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Now let’s turn to the Calculator component.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will store the current input’s temperature and scale in its local state. This is the state we “</a:t>
            </a:r>
            <a:r>
              <a:rPr lang="en-US" sz="2000" b="1" dirty="0">
                <a:latin typeface="Arial" panose="020B0604020202020204" pitchFamily="34" charset="0"/>
                <a:cs typeface="Arial" panose="020B0604020202020204" pitchFamily="34" charset="0"/>
              </a:rPr>
              <a:t>lifted up</a:t>
            </a:r>
            <a:r>
              <a:rPr lang="en-US" sz="2000" dirty="0">
                <a:latin typeface="Arial" panose="020B0604020202020204" pitchFamily="34" charset="0"/>
                <a:cs typeface="Arial" panose="020B0604020202020204" pitchFamily="34" charset="0"/>
              </a:rPr>
              <a:t>” from the inputs, and it will serve as the “source of truth” for both of them. It is the minimal representation of all the data we need to know in order to render both inputs.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For example, if we enter 37 into the </a:t>
            </a:r>
            <a:r>
              <a:rPr lang="en-US" sz="2000" dirty="0">
                <a:highlight>
                  <a:srgbClr val="FFFF00"/>
                </a:highlight>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input, the state of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component will be:</a:t>
            </a:r>
          </a:p>
        </p:txBody>
      </p:sp>
      <p:sp>
        <p:nvSpPr>
          <p:cNvPr id="4" name="Rectangle 3">
            <a:extLst>
              <a:ext uri="{FF2B5EF4-FFF2-40B4-BE49-F238E27FC236}">
                <a16:creationId xmlns:a16="http://schemas.microsoft.com/office/drawing/2014/main" id="{2E01FAAE-FF04-0844-8181-1B099FD918DD}"/>
              </a:ext>
            </a:extLst>
          </p:cNvPr>
          <p:cNvSpPr/>
          <p:nvPr/>
        </p:nvSpPr>
        <p:spPr>
          <a:xfrm>
            <a:off x="2299855" y="4281984"/>
            <a:ext cx="6096000" cy="1200329"/>
          </a:xfrm>
          <a:prstGeom prst="rect">
            <a:avLst/>
          </a:prstGeom>
          <a:solidFill>
            <a:schemeClr val="bg1">
              <a:lumMod val="95000"/>
            </a:schemeClr>
          </a:solidFill>
        </p:spPr>
        <p:txBody>
          <a:bodyPr>
            <a:spAutoFit/>
          </a:bodyPr>
          <a:lstStyle/>
          <a:p>
            <a:r>
              <a:rPr lang="en-US" sz="1800" dirty="0">
                <a:solidFill>
                  <a:srgbClr val="5C6773"/>
                </a:solidFill>
                <a:latin typeface="var(--font-monospace)"/>
              </a:rPr>
              <a:t>{</a:t>
            </a:r>
          </a:p>
          <a:p>
            <a:r>
              <a:rPr lang="en-US" sz="1800" dirty="0">
                <a:solidFill>
                  <a:srgbClr val="5C6773"/>
                </a:solidFill>
                <a:latin typeface="var(--font-monospace)"/>
              </a:rPr>
              <a:t>  temperature: </a:t>
            </a:r>
            <a:r>
              <a:rPr lang="en-US" sz="1800" dirty="0">
                <a:solidFill>
                  <a:srgbClr val="86B300"/>
                </a:solidFill>
                <a:latin typeface="var(--font-monospace)"/>
              </a:rPr>
              <a:t>'37'</a:t>
            </a:r>
            <a:r>
              <a:rPr lang="en-US" sz="1800" dirty="0">
                <a:solidFill>
                  <a:srgbClr val="5C6773"/>
                </a:solidFill>
                <a:latin typeface="var(--font-monospace)"/>
              </a:rPr>
              <a:t>,</a:t>
            </a:r>
          </a:p>
          <a:p>
            <a:r>
              <a:rPr lang="en-US" sz="1800" dirty="0">
                <a:solidFill>
                  <a:srgbClr val="5C6773"/>
                </a:solidFill>
                <a:latin typeface="var(--font-monospace)"/>
              </a:rPr>
              <a:t>  scale: </a:t>
            </a:r>
            <a:r>
              <a:rPr lang="en-US" sz="1800" dirty="0">
                <a:solidFill>
                  <a:srgbClr val="86B300"/>
                </a:solidFill>
                <a:latin typeface="var(--font-monospace)"/>
              </a:rPr>
              <a:t>'c'</a:t>
            </a:r>
            <a:endParaRPr lang="en-US" sz="1800" dirty="0">
              <a:solidFill>
                <a:srgbClr val="5C6773"/>
              </a:solidFill>
              <a:latin typeface="var(--font-monospace)"/>
            </a:endParaRPr>
          </a:p>
          <a:p>
            <a:r>
              <a:rPr lang="en-US" sz="1800" dirty="0">
                <a:solidFill>
                  <a:srgbClr val="5C6773"/>
                </a:solidFill>
                <a:latin typeface="var(--font-monospace)"/>
              </a:rPr>
              <a:t>}</a:t>
            </a:r>
          </a:p>
        </p:txBody>
      </p:sp>
    </p:spTree>
    <p:extLst>
      <p:ext uri="{BB962C8B-B14F-4D97-AF65-F5344CB8AC3E}">
        <p14:creationId xmlns:p14="http://schemas.microsoft.com/office/powerpoint/2010/main" val="3759955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700ED6-3907-D44F-83E8-17924E07B60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3" name="Rectangle 2">
            <a:extLst>
              <a:ext uri="{FF2B5EF4-FFF2-40B4-BE49-F238E27FC236}">
                <a16:creationId xmlns:a16="http://schemas.microsoft.com/office/drawing/2014/main" id="{59E5AC8D-85C7-4142-8E75-1CDE26AADC68}"/>
              </a:ext>
            </a:extLst>
          </p:cNvPr>
          <p:cNvSpPr/>
          <p:nvPr/>
        </p:nvSpPr>
        <p:spPr>
          <a:xfrm>
            <a:off x="1081186" y="1293912"/>
            <a:ext cx="9095760"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If we later edit the </a:t>
            </a:r>
            <a:r>
              <a:rPr lang="en-US" sz="2000" dirty="0">
                <a:highlight>
                  <a:srgbClr val="FFFF00"/>
                </a:highlight>
                <a:latin typeface="Arial" panose="020B0604020202020204" pitchFamily="34" charset="0"/>
                <a:cs typeface="Arial" panose="020B0604020202020204" pitchFamily="34" charset="0"/>
              </a:rPr>
              <a:t>Fahrenheit</a:t>
            </a:r>
            <a:r>
              <a:rPr lang="en-US" sz="2000" dirty="0">
                <a:latin typeface="Arial" panose="020B0604020202020204" pitchFamily="34" charset="0"/>
                <a:cs typeface="Arial" panose="020B0604020202020204" pitchFamily="34" charset="0"/>
              </a:rPr>
              <a:t> field to be 212, the state of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will be:</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EB8563E8-FE3E-804B-A5C9-1C0B90AE1334}"/>
              </a:ext>
            </a:extLst>
          </p:cNvPr>
          <p:cNvSpPr/>
          <p:nvPr/>
        </p:nvSpPr>
        <p:spPr>
          <a:xfrm>
            <a:off x="1925782" y="2051401"/>
            <a:ext cx="6096000" cy="1200329"/>
          </a:xfrm>
          <a:prstGeom prst="rect">
            <a:avLst/>
          </a:prstGeom>
          <a:solidFill>
            <a:schemeClr val="bg1">
              <a:lumMod val="95000"/>
            </a:schemeClr>
          </a:solidFill>
        </p:spPr>
        <p:txBody>
          <a:bodyPr>
            <a:spAutoFit/>
          </a:bodyPr>
          <a:lstStyle/>
          <a:p>
            <a:r>
              <a:rPr lang="en-US" sz="1800" dirty="0">
                <a:solidFill>
                  <a:srgbClr val="5C6773"/>
                </a:solidFill>
                <a:latin typeface="var(--font-monospace)"/>
              </a:rPr>
              <a:t>{</a:t>
            </a:r>
          </a:p>
          <a:p>
            <a:r>
              <a:rPr lang="en-US" sz="1800" dirty="0">
                <a:solidFill>
                  <a:srgbClr val="5C6773"/>
                </a:solidFill>
                <a:latin typeface="var(--font-monospace)"/>
              </a:rPr>
              <a:t>  temperature: </a:t>
            </a:r>
            <a:r>
              <a:rPr lang="en-US" sz="1800" dirty="0">
                <a:solidFill>
                  <a:srgbClr val="86B300"/>
                </a:solidFill>
                <a:latin typeface="var(--font-monospace)"/>
              </a:rPr>
              <a:t>'212'</a:t>
            </a:r>
            <a:r>
              <a:rPr lang="en-US" sz="1800" dirty="0">
                <a:solidFill>
                  <a:srgbClr val="5C6773"/>
                </a:solidFill>
                <a:latin typeface="var(--font-monospace)"/>
              </a:rPr>
              <a:t>,</a:t>
            </a:r>
          </a:p>
          <a:p>
            <a:r>
              <a:rPr lang="en-US" sz="1800" dirty="0">
                <a:solidFill>
                  <a:srgbClr val="5C6773"/>
                </a:solidFill>
                <a:latin typeface="var(--font-monospace)"/>
              </a:rPr>
              <a:t>  scale: </a:t>
            </a:r>
            <a:r>
              <a:rPr lang="en-US" sz="1800" dirty="0">
                <a:solidFill>
                  <a:srgbClr val="86B300"/>
                </a:solidFill>
                <a:latin typeface="var(--font-monospace)"/>
              </a:rPr>
              <a:t>'f'</a:t>
            </a:r>
            <a:endParaRPr lang="en-US" sz="1800" dirty="0">
              <a:solidFill>
                <a:srgbClr val="5C6773"/>
              </a:solidFill>
              <a:latin typeface="var(--font-monospace)"/>
            </a:endParaRPr>
          </a:p>
          <a:p>
            <a:r>
              <a:rPr lang="en-US" sz="1800" dirty="0">
                <a:solidFill>
                  <a:srgbClr val="5C6773"/>
                </a:solidFill>
                <a:latin typeface="var(--font-monospace)"/>
              </a:rPr>
              <a:t>}</a:t>
            </a:r>
          </a:p>
        </p:txBody>
      </p:sp>
      <p:sp>
        <p:nvSpPr>
          <p:cNvPr id="5" name="Rectangle 4">
            <a:extLst>
              <a:ext uri="{FF2B5EF4-FFF2-40B4-BE49-F238E27FC236}">
                <a16:creationId xmlns:a16="http://schemas.microsoft.com/office/drawing/2014/main" id="{F87B9F04-6B29-EA4F-832B-41BE26D99FE0}"/>
              </a:ext>
            </a:extLst>
          </p:cNvPr>
          <p:cNvSpPr/>
          <p:nvPr/>
        </p:nvSpPr>
        <p:spPr>
          <a:xfrm>
            <a:off x="1081186" y="3783220"/>
            <a:ext cx="10002450" cy="1323439"/>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We could have stored the value of both inputs but it turns out to be unnecessary. It is enough to store the value of the </a:t>
            </a:r>
            <a:r>
              <a:rPr lang="en-US" sz="2000" b="1" dirty="0">
                <a:latin typeface="Arial" panose="020B0604020202020204" pitchFamily="34" charset="0"/>
                <a:cs typeface="Arial" panose="020B0604020202020204" pitchFamily="34" charset="0"/>
              </a:rPr>
              <a:t>most recently changed input</a:t>
            </a:r>
            <a:r>
              <a:rPr lang="en-US" sz="2000" dirty="0">
                <a:latin typeface="Arial" panose="020B0604020202020204" pitchFamily="34" charset="0"/>
                <a:cs typeface="Arial" panose="020B0604020202020204" pitchFamily="34" charset="0"/>
              </a:rPr>
              <a:t>, and the </a:t>
            </a:r>
            <a:r>
              <a:rPr lang="en-US" sz="2000" dirty="0">
                <a:highlight>
                  <a:srgbClr val="FFFF00"/>
                </a:highlight>
                <a:latin typeface="Arial" panose="020B0604020202020204" pitchFamily="34" charset="0"/>
                <a:cs typeface="Arial" panose="020B0604020202020204" pitchFamily="34" charset="0"/>
              </a:rPr>
              <a:t>scale</a:t>
            </a:r>
            <a:r>
              <a:rPr lang="en-US" sz="2000" dirty="0">
                <a:latin typeface="Arial" panose="020B0604020202020204" pitchFamily="34" charset="0"/>
                <a:cs typeface="Arial" panose="020B0604020202020204" pitchFamily="34" charset="0"/>
              </a:rPr>
              <a:t> that it represents. We can then infer the value of the other input based on the </a:t>
            </a:r>
            <a:r>
              <a:rPr lang="en-US" sz="2000" b="1" dirty="0">
                <a:latin typeface="Arial" panose="020B0604020202020204" pitchFamily="34" charset="0"/>
                <a:cs typeface="Arial" panose="020B0604020202020204" pitchFamily="34" charset="0"/>
              </a:rPr>
              <a:t>current temperature</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scale</a:t>
            </a:r>
            <a:r>
              <a:rPr lang="en-US" sz="2000" dirty="0">
                <a:latin typeface="Arial" panose="020B0604020202020204" pitchFamily="34" charset="0"/>
                <a:cs typeface="Arial" panose="020B0604020202020204" pitchFamily="34" charset="0"/>
              </a:rPr>
              <a:t> alone.</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85990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FECD492-1FF9-3640-AFC4-9867F639BDCB}"/>
              </a:ext>
            </a:extLst>
          </p:cNvPr>
          <p:cNvSpPr>
            <a:spLocks noGrp="1"/>
          </p:cNvSpPr>
          <p:nvPr>
            <p:ph type="title"/>
          </p:nvPr>
        </p:nvSpPr>
        <p:spPr/>
        <p:txBody>
          <a:bodyPr/>
          <a:lstStyle/>
          <a:p>
            <a:r>
              <a:rPr lang="en-VN" dirty="0"/>
              <a:t>Lesson 6</a:t>
            </a:r>
          </a:p>
        </p:txBody>
      </p:sp>
      <p:sp>
        <p:nvSpPr>
          <p:cNvPr id="5" name="Text Placeholder 4">
            <a:extLst>
              <a:ext uri="{FF2B5EF4-FFF2-40B4-BE49-F238E27FC236}">
                <a16:creationId xmlns:a16="http://schemas.microsoft.com/office/drawing/2014/main" id="{95742053-C6D6-8248-9870-4FF523ABF8C3}"/>
              </a:ext>
            </a:extLst>
          </p:cNvPr>
          <p:cNvSpPr>
            <a:spLocks noGrp="1"/>
          </p:cNvSpPr>
          <p:nvPr>
            <p:ph type="body" idx="1"/>
          </p:nvPr>
        </p:nvSpPr>
        <p:spPr/>
        <p:txBody>
          <a:bodyPr/>
          <a:lstStyle/>
          <a:p>
            <a:r>
              <a:rPr lang="en-US" dirty="0"/>
              <a:t>Lifting State Up</a:t>
            </a:r>
          </a:p>
          <a:p>
            <a:r>
              <a:rPr lang="en-US" dirty="0"/>
              <a:t>Composition vs Inheritance</a:t>
            </a:r>
          </a:p>
        </p:txBody>
      </p:sp>
      <p:sp>
        <p:nvSpPr>
          <p:cNvPr id="2" name="Slide Number Placeholder 1">
            <a:extLst>
              <a:ext uri="{FF2B5EF4-FFF2-40B4-BE49-F238E27FC236}">
                <a16:creationId xmlns:a16="http://schemas.microsoft.com/office/drawing/2014/main" id="{AAF4EE8F-063D-C148-8EF9-3F8CAAA12A2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a:t>
            </a:fld>
            <a:endParaRPr lang="ja-JP" altLang="en-US"/>
          </a:p>
        </p:txBody>
      </p:sp>
      <p:pic>
        <p:nvPicPr>
          <p:cNvPr id="7" name="Picture 6">
            <a:extLst>
              <a:ext uri="{FF2B5EF4-FFF2-40B4-BE49-F238E27FC236}">
                <a16:creationId xmlns:a16="http://schemas.microsoft.com/office/drawing/2014/main" id="{98CFCE00-4ADA-9A42-BE7C-DBE8095A48AA}"/>
              </a:ext>
            </a:extLst>
          </p:cNvPr>
          <p:cNvPicPr>
            <a:picLocks noChangeAspect="1"/>
          </p:cNvPicPr>
          <p:nvPr/>
        </p:nvPicPr>
        <p:blipFill>
          <a:blip r:embed="rId2"/>
          <a:stretch>
            <a:fillRect/>
          </a:stretch>
        </p:blipFill>
        <p:spPr>
          <a:xfrm>
            <a:off x="5796367" y="1695298"/>
            <a:ext cx="4537332" cy="3932354"/>
          </a:xfrm>
          <a:prstGeom prst="rect">
            <a:avLst/>
          </a:prstGeom>
        </p:spPr>
      </p:pic>
    </p:spTree>
    <p:extLst>
      <p:ext uri="{BB962C8B-B14F-4D97-AF65-F5344CB8AC3E}">
        <p14:creationId xmlns:p14="http://schemas.microsoft.com/office/powerpoint/2010/main" val="31205886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897DD-4C48-1E4A-9593-86277DDAADE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sp>
        <p:nvSpPr>
          <p:cNvPr id="3" name="Rectangle 2">
            <a:extLst>
              <a:ext uri="{FF2B5EF4-FFF2-40B4-BE49-F238E27FC236}">
                <a16:creationId xmlns:a16="http://schemas.microsoft.com/office/drawing/2014/main" id="{D49F2F90-8208-824A-AD61-F0E901CEEEAD}"/>
              </a:ext>
            </a:extLst>
          </p:cNvPr>
          <p:cNvSpPr/>
          <p:nvPr/>
        </p:nvSpPr>
        <p:spPr>
          <a:xfrm>
            <a:off x="623454" y="815232"/>
            <a:ext cx="9864436"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 inputs stay in sync because their values are computed from the </a:t>
            </a:r>
            <a:r>
              <a:rPr lang="en-US" sz="2000">
                <a:latin typeface="Arial" panose="020B0604020202020204" pitchFamily="34" charset="0"/>
                <a:cs typeface="Arial" panose="020B0604020202020204" pitchFamily="34" charset="0"/>
              </a:rPr>
              <a:t>same state:</a:t>
            </a:r>
            <a:endParaRPr lang="en-US"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B2E97164-2BCD-9748-A522-50B87FC691A0}"/>
              </a:ext>
            </a:extLst>
          </p:cNvPr>
          <p:cNvSpPr/>
          <p:nvPr/>
        </p:nvSpPr>
        <p:spPr>
          <a:xfrm>
            <a:off x="2244436" y="1767006"/>
            <a:ext cx="7412182" cy="4247317"/>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a:solidFill>
                  <a:srgbClr val="41A6D9"/>
                </a:solidFill>
                <a:latin typeface="var(--font-monospace)"/>
              </a:rPr>
              <a:t>Calculator</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.handleCelsiusChange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.handleCelsiusChange.bind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.handleFahrenheitChange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.handleFahrenheitChange.bind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{temperature: </a:t>
            </a:r>
            <a:r>
              <a:rPr lang="en-US" sz="1800" dirty="0">
                <a:solidFill>
                  <a:srgbClr val="86B300"/>
                </a:solidFill>
                <a:latin typeface="var(--font-monospace)"/>
              </a:rPr>
              <a:t>''</a:t>
            </a:r>
            <a:r>
              <a:rPr lang="en-US" sz="1800" dirty="0">
                <a:solidFill>
                  <a:srgbClr val="5C6773"/>
                </a:solidFill>
                <a:latin typeface="var(--font-monospace)"/>
              </a:rPr>
              <a:t>, scale: </a:t>
            </a:r>
            <a:r>
              <a:rPr lang="en-US" sz="1800" dirty="0">
                <a:solidFill>
                  <a:srgbClr val="86B300"/>
                </a:solidFill>
                <a:latin typeface="var(--font-monospace)"/>
              </a:rPr>
              <a:t>'c'</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handleCelsiusChange</a:t>
            </a:r>
            <a:r>
              <a:rPr lang="en-US" sz="1800" dirty="0">
                <a:solidFill>
                  <a:srgbClr val="5C6773"/>
                </a:solidFill>
                <a:latin typeface="var(--font-monospace)"/>
              </a:rPr>
              <a:t>(temperature)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({scale: </a:t>
            </a:r>
            <a:r>
              <a:rPr lang="en-US" sz="1800" dirty="0">
                <a:solidFill>
                  <a:srgbClr val="86B300"/>
                </a:solidFill>
                <a:latin typeface="var(--font-monospace)"/>
              </a:rPr>
              <a:t>'c'</a:t>
            </a:r>
            <a:r>
              <a:rPr lang="en-US" sz="1800" dirty="0">
                <a:solidFill>
                  <a:srgbClr val="5C6773"/>
                </a:solidFill>
                <a:latin typeface="var(--font-monospace)"/>
              </a:rPr>
              <a:t>, temperature});</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handleFahrenheitChange</a:t>
            </a:r>
            <a:r>
              <a:rPr lang="en-US" sz="1800" dirty="0">
                <a:solidFill>
                  <a:srgbClr val="5C6773"/>
                </a:solidFill>
                <a:latin typeface="var(--font-monospace)"/>
              </a:rPr>
              <a:t>(temperature)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({scale: </a:t>
            </a:r>
            <a:r>
              <a:rPr lang="en-US" sz="1800" dirty="0">
                <a:solidFill>
                  <a:srgbClr val="86B300"/>
                </a:solidFill>
                <a:latin typeface="var(--font-monospace)"/>
              </a:rPr>
              <a:t>'f'</a:t>
            </a:r>
            <a:r>
              <a:rPr lang="en-US" sz="1800" dirty="0">
                <a:solidFill>
                  <a:srgbClr val="5C6773"/>
                </a:solidFill>
                <a:latin typeface="var(--font-monospace)"/>
              </a:rPr>
              <a:t>, temperature});</a:t>
            </a:r>
          </a:p>
          <a:p>
            <a:r>
              <a:rPr lang="en-US" sz="1800" dirty="0">
                <a:solidFill>
                  <a:srgbClr val="5C6773"/>
                </a:solidFill>
                <a:latin typeface="var(--font-monospace)"/>
              </a:rPr>
              <a:t>  }</a:t>
            </a:r>
          </a:p>
        </p:txBody>
      </p:sp>
    </p:spTree>
    <p:extLst>
      <p:ext uri="{BB962C8B-B14F-4D97-AF65-F5344CB8AC3E}">
        <p14:creationId xmlns:p14="http://schemas.microsoft.com/office/powerpoint/2010/main" val="27972833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E92A37A-9A9F-FE47-AE3D-19BF317E79D6}"/>
              </a:ext>
            </a:extLst>
          </p:cNvPr>
          <p:cNvSpPr/>
          <p:nvPr/>
        </p:nvSpPr>
        <p:spPr>
          <a:xfrm>
            <a:off x="526474" y="814977"/>
            <a:ext cx="9462654" cy="5909310"/>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scale = </a:t>
            </a:r>
            <a:r>
              <a:rPr lang="en-US" sz="1800" dirty="0" err="1">
                <a:solidFill>
                  <a:srgbClr val="F2590C"/>
                </a:solidFill>
                <a:latin typeface="var(--font-monospace)"/>
              </a:rPr>
              <a:t>this</a:t>
            </a:r>
            <a:r>
              <a:rPr lang="en-US" sz="1800" dirty="0" err="1">
                <a:solidFill>
                  <a:srgbClr val="5C6773"/>
                </a:solidFill>
                <a:latin typeface="var(--font-monospace)"/>
              </a:rPr>
              <a:t>.state.scale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.state.temperature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celsius</a:t>
            </a:r>
            <a:r>
              <a:rPr lang="en-US" sz="1800" dirty="0">
                <a:solidFill>
                  <a:srgbClr val="5C6773"/>
                </a:solidFill>
                <a:latin typeface="var(--font-monospace)"/>
              </a:rPr>
              <a:t> = scale === </a:t>
            </a:r>
            <a:r>
              <a:rPr lang="en-US" sz="1800" dirty="0">
                <a:solidFill>
                  <a:srgbClr val="86B300"/>
                </a:solidFill>
                <a:latin typeface="var(--font-monospace)"/>
              </a:rPr>
              <a:t>'f'</a:t>
            </a:r>
            <a:r>
              <a:rPr lang="en-US" sz="1800" dirty="0">
                <a:solidFill>
                  <a:srgbClr val="5C6773"/>
                </a:solidFill>
                <a:latin typeface="var(--font-monospace)"/>
              </a:rPr>
              <a:t> ? </a:t>
            </a:r>
            <a:r>
              <a:rPr lang="en-US" sz="1800" dirty="0" err="1">
                <a:solidFill>
                  <a:srgbClr val="5C6773"/>
                </a:solidFill>
                <a:latin typeface="var(--font-monospace)"/>
              </a:rPr>
              <a:t>tryConvert</a:t>
            </a:r>
            <a:r>
              <a:rPr lang="en-US" sz="1800" dirty="0">
                <a:solidFill>
                  <a:srgbClr val="5C6773"/>
                </a:solidFill>
                <a:latin typeface="var(--font-monospace)"/>
              </a:rPr>
              <a:t>(temperature, </a:t>
            </a:r>
            <a:r>
              <a:rPr lang="en-US" sz="1800" dirty="0" err="1">
                <a:solidFill>
                  <a:srgbClr val="5C6773"/>
                </a:solidFill>
                <a:latin typeface="var(--font-monospace)"/>
              </a:rPr>
              <a:t>toCelsius</a:t>
            </a:r>
            <a:r>
              <a:rPr lang="en-US" sz="1800" dirty="0">
                <a:solidFill>
                  <a:srgbClr val="5C6773"/>
                </a:solidFill>
                <a:latin typeface="var(--font-monospace)"/>
              </a:rPr>
              <a:t>) : temperature;</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fahrenheit</a:t>
            </a:r>
            <a:r>
              <a:rPr lang="en-US" sz="1800" dirty="0">
                <a:solidFill>
                  <a:srgbClr val="5C6773"/>
                </a:solidFill>
                <a:latin typeface="var(--font-monospace)"/>
              </a:rPr>
              <a:t> = scale === </a:t>
            </a:r>
            <a:r>
              <a:rPr lang="en-US" sz="1800" dirty="0">
                <a:solidFill>
                  <a:srgbClr val="86B300"/>
                </a:solidFill>
                <a:latin typeface="var(--font-monospace)"/>
              </a:rPr>
              <a:t>'c'</a:t>
            </a:r>
            <a:r>
              <a:rPr lang="en-US" sz="1800" dirty="0">
                <a:solidFill>
                  <a:srgbClr val="5C6773"/>
                </a:solidFill>
                <a:latin typeface="var(--font-monospace)"/>
              </a:rPr>
              <a:t> ? </a:t>
            </a:r>
            <a:r>
              <a:rPr lang="en-US" sz="1800" dirty="0" err="1">
                <a:solidFill>
                  <a:srgbClr val="5C6773"/>
                </a:solidFill>
                <a:latin typeface="var(--font-monospace)"/>
              </a:rPr>
              <a:t>tryConvert</a:t>
            </a:r>
            <a:r>
              <a:rPr lang="en-US" sz="1800" dirty="0">
                <a:solidFill>
                  <a:srgbClr val="5C6773"/>
                </a:solidFill>
                <a:latin typeface="var(--font-monospace)"/>
              </a:rPr>
              <a:t>(temperature, </a:t>
            </a:r>
            <a:r>
              <a:rPr lang="en-US" sz="1800" dirty="0" err="1">
                <a:solidFill>
                  <a:srgbClr val="5C6773"/>
                </a:solidFill>
                <a:latin typeface="var(--font-monospace)"/>
              </a:rPr>
              <a:t>toFahrenheit</a:t>
            </a:r>
            <a:r>
              <a:rPr lang="en-US" sz="1800" dirty="0">
                <a:solidFill>
                  <a:srgbClr val="5C6773"/>
                </a:solidFill>
                <a:latin typeface="var(--font-monospace)"/>
              </a:rPr>
              <a:t>) : temperature;</a:t>
            </a:r>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&lt;div&gt;</a:t>
            </a:r>
          </a:p>
          <a:p>
            <a:r>
              <a:rPr lang="en-US" sz="1800" dirty="0">
                <a:solidFill>
                  <a:srgbClr val="5C6773"/>
                </a:solidFill>
                <a:latin typeface="var(--font-monospace)"/>
              </a:rPr>
              <a:t>        &lt;</a:t>
            </a:r>
            <a:r>
              <a:rPr lang="en-US" sz="1800" dirty="0" err="1">
                <a:solidFill>
                  <a:srgbClr val="41A6D9"/>
                </a:solidFill>
                <a:latin typeface="var(--font-monospace)"/>
              </a:rPr>
              <a:t>TemperatureInput</a:t>
            </a:r>
            <a:endParaRPr lang="en-US" sz="1800" dirty="0">
              <a:solidFill>
                <a:srgbClr val="5C6773"/>
              </a:solidFill>
              <a:latin typeface="var(--font-monospace)"/>
            </a:endParaRPr>
          </a:p>
          <a:p>
            <a:r>
              <a:rPr lang="en-US" sz="1800" dirty="0">
                <a:solidFill>
                  <a:srgbClr val="5C6773"/>
                </a:solidFill>
                <a:latin typeface="var(--font-monospace)"/>
              </a:rPr>
              <a:t>          scale=</a:t>
            </a:r>
            <a:r>
              <a:rPr lang="en-US" sz="1800" dirty="0">
                <a:solidFill>
                  <a:srgbClr val="86B300"/>
                </a:solidFill>
                <a:latin typeface="var(--font-monospace)"/>
              </a:rPr>
              <a:t>"c"</a:t>
            </a:r>
            <a:endParaRPr lang="en-US" sz="1800" dirty="0">
              <a:solidFill>
                <a:srgbClr val="5C6773"/>
              </a:solidFill>
              <a:latin typeface="var(--font-monospace)"/>
            </a:endParaRPr>
          </a:p>
          <a:p>
            <a:r>
              <a:rPr lang="en-US" sz="1800" dirty="0">
                <a:solidFill>
                  <a:srgbClr val="5C6773"/>
                </a:solidFill>
                <a:latin typeface="var(--font-monospace)"/>
              </a:rPr>
              <a:t>          temperature={</a:t>
            </a:r>
            <a:r>
              <a:rPr lang="en-US" sz="1800" dirty="0" err="1">
                <a:solidFill>
                  <a:srgbClr val="5C6773"/>
                </a:solidFill>
                <a:latin typeface="var(--font-monospace)"/>
              </a:rPr>
              <a:t>celsius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onTemperatureChange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.handleCelsiusChange</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41A6D9"/>
                </a:solidFill>
                <a:latin typeface="var(--font-monospace)"/>
              </a:rPr>
              <a:t>TemperatureInput</a:t>
            </a:r>
            <a:endParaRPr lang="en-US" sz="1800" dirty="0">
              <a:solidFill>
                <a:srgbClr val="5C6773"/>
              </a:solidFill>
              <a:latin typeface="var(--font-monospace)"/>
            </a:endParaRPr>
          </a:p>
          <a:p>
            <a:r>
              <a:rPr lang="en-US" sz="1800" dirty="0">
                <a:solidFill>
                  <a:srgbClr val="5C6773"/>
                </a:solidFill>
                <a:latin typeface="var(--font-monospace)"/>
              </a:rPr>
              <a:t>          scale=</a:t>
            </a:r>
            <a:r>
              <a:rPr lang="en-US" sz="1800" dirty="0">
                <a:solidFill>
                  <a:srgbClr val="86B300"/>
                </a:solidFill>
                <a:latin typeface="var(--font-monospace)"/>
              </a:rPr>
              <a:t>"f"</a:t>
            </a:r>
            <a:endParaRPr lang="en-US" sz="1800" dirty="0">
              <a:solidFill>
                <a:srgbClr val="5C6773"/>
              </a:solidFill>
              <a:latin typeface="var(--font-monospace)"/>
            </a:endParaRPr>
          </a:p>
          <a:p>
            <a:r>
              <a:rPr lang="en-US" sz="1800" dirty="0">
                <a:solidFill>
                  <a:srgbClr val="5C6773"/>
                </a:solidFill>
                <a:latin typeface="var(--font-monospace)"/>
              </a:rPr>
              <a:t>          temperature={</a:t>
            </a:r>
            <a:r>
              <a:rPr lang="en-US" sz="1800" dirty="0" err="1">
                <a:solidFill>
                  <a:srgbClr val="5C6773"/>
                </a:solidFill>
                <a:latin typeface="var(--font-monospace)"/>
              </a:rPr>
              <a:t>fahrenheit</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onTemperatureChange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.handleFahrenheitChange</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41A6D9"/>
                </a:solidFill>
                <a:latin typeface="var(--font-monospace)"/>
              </a:rPr>
              <a:t>BoilingVerdict</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5C6773"/>
                </a:solidFill>
                <a:latin typeface="var(--font-monospace)"/>
              </a:rPr>
              <a:t>celsius</a:t>
            </a:r>
            <a:r>
              <a:rPr lang="en-US" sz="1800" dirty="0">
                <a:solidFill>
                  <a:srgbClr val="5C6773"/>
                </a:solidFill>
                <a:latin typeface="var(--font-monospace)"/>
              </a:rPr>
              <a:t>={</a:t>
            </a:r>
            <a:r>
              <a:rPr lang="en-US" sz="1800" dirty="0" err="1">
                <a:solidFill>
                  <a:srgbClr val="5C6773"/>
                </a:solidFill>
                <a:latin typeface="var(--font-monospace)"/>
              </a:rPr>
              <a:t>parseFloat</a:t>
            </a:r>
            <a:r>
              <a:rPr lang="en-US" sz="1800" dirty="0">
                <a:solidFill>
                  <a:srgbClr val="5C6773"/>
                </a:solidFill>
                <a:latin typeface="var(--font-monospace)"/>
              </a:rPr>
              <a:t>(</a:t>
            </a:r>
            <a:r>
              <a:rPr lang="en-US" sz="1800" dirty="0" err="1">
                <a:solidFill>
                  <a:srgbClr val="5C6773"/>
                </a:solidFill>
                <a:latin typeface="var(--font-monospace)"/>
              </a:rPr>
              <a:t>celsius</a:t>
            </a:r>
            <a:r>
              <a:rPr lang="en-US" sz="1800" dirty="0">
                <a:solidFill>
                  <a:srgbClr val="5C6773"/>
                </a:solidFill>
                <a:latin typeface="var(--font-monospace)"/>
              </a:rPr>
              <a:t>)} /&gt;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2" name="Slide Number Placeholder 1">
            <a:extLst>
              <a:ext uri="{FF2B5EF4-FFF2-40B4-BE49-F238E27FC236}">
                <a16:creationId xmlns:a16="http://schemas.microsoft.com/office/drawing/2014/main" id="{162FC92E-32A8-3F4E-862F-0A63F96ADE1F}"/>
              </a:ext>
            </a:extLst>
          </p:cNvPr>
          <p:cNvSpPr>
            <a:spLocks noGrp="1"/>
          </p:cNvSpPr>
          <p:nvPr>
            <p:ph type="sldNum" idx="12"/>
          </p:nvPr>
        </p:nvSpPr>
        <p:spPr>
          <a:xfrm>
            <a:off x="8693728" y="6868968"/>
            <a:ext cx="2743200" cy="365125"/>
          </a:xfrm>
        </p:spPr>
        <p:txBody>
          <a:bodyPr/>
          <a:lstStyle/>
          <a:p>
            <a:pPr marL="0" lvl="0" indent="0">
              <a:spcBef>
                <a:spcPts val="0"/>
              </a:spcBef>
              <a:spcAft>
                <a:spcPts val="0"/>
              </a:spcAft>
              <a:buNone/>
            </a:pPr>
            <a:fld id="{00000000-1234-1234-1234-123412341234}" type="slidenum">
              <a:rPr lang="en-US" altLang="ja-JP" sz="1800" smtClean="0"/>
              <a:t>21</a:t>
            </a:fld>
            <a:endParaRPr lang="ja-JP" altLang="en-US" sz="1800"/>
          </a:p>
        </p:txBody>
      </p:sp>
    </p:spTree>
    <p:extLst>
      <p:ext uri="{BB962C8B-B14F-4D97-AF65-F5344CB8AC3E}">
        <p14:creationId xmlns:p14="http://schemas.microsoft.com/office/powerpoint/2010/main" val="2718650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099266-F2C2-234F-B30E-7BAA6850CA7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sp>
        <p:nvSpPr>
          <p:cNvPr id="3" name="Rectangle 2">
            <a:extLst>
              <a:ext uri="{FF2B5EF4-FFF2-40B4-BE49-F238E27FC236}">
                <a16:creationId xmlns:a16="http://schemas.microsoft.com/office/drawing/2014/main" id="{B1DAB539-1F75-D641-BBBD-75D52891D979}"/>
              </a:ext>
            </a:extLst>
          </p:cNvPr>
          <p:cNvSpPr/>
          <p:nvPr/>
        </p:nvSpPr>
        <p:spPr>
          <a:xfrm>
            <a:off x="789709" y="1459230"/>
            <a:ext cx="10564091" cy="393954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Let’s recap what happens when you edit an input: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calls the function specified as </a:t>
            </a:r>
            <a:r>
              <a:rPr lang="en-US" sz="2000" dirty="0" err="1">
                <a:highlight>
                  <a:srgbClr val="FFFF00"/>
                </a:highlight>
                <a:latin typeface="Arial" panose="020B0604020202020204" pitchFamily="34" charset="0"/>
                <a:cs typeface="Arial" panose="020B0604020202020204" pitchFamily="34" charset="0"/>
              </a:rPr>
              <a:t>onChange</a:t>
            </a:r>
            <a:r>
              <a:rPr lang="en-US" sz="2000" dirty="0">
                <a:latin typeface="Arial" panose="020B0604020202020204" pitchFamily="34" charset="0"/>
                <a:cs typeface="Arial" panose="020B0604020202020204" pitchFamily="34" charset="0"/>
              </a:rPr>
              <a:t> on the DOM &lt;input&gt;. In our case, this is the </a:t>
            </a:r>
            <a:r>
              <a:rPr lang="en-US" sz="2000" dirty="0" err="1">
                <a:highlight>
                  <a:srgbClr val="FFFF00"/>
                </a:highlight>
                <a:latin typeface="Arial" panose="020B0604020202020204" pitchFamily="34" charset="0"/>
                <a:cs typeface="Arial" panose="020B0604020202020204" pitchFamily="34" charset="0"/>
              </a:rPr>
              <a:t>handleChange</a:t>
            </a:r>
            <a:r>
              <a:rPr lang="en-US" sz="2000" dirty="0">
                <a:latin typeface="Arial" panose="020B0604020202020204" pitchFamily="34" charset="0"/>
                <a:cs typeface="Arial" panose="020B0604020202020204" pitchFamily="34" charset="0"/>
              </a:rPr>
              <a:t> method in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a:t>
            </a:r>
            <a:r>
              <a:rPr lang="en-US" sz="2000" dirty="0" err="1">
                <a:highlight>
                  <a:srgbClr val="FFFF00"/>
                </a:highlight>
                <a:latin typeface="Arial" panose="020B0604020202020204" pitchFamily="34" charset="0"/>
                <a:cs typeface="Arial" panose="020B0604020202020204" pitchFamily="34" charset="0"/>
              </a:rPr>
              <a:t>handleChange</a:t>
            </a:r>
            <a:r>
              <a:rPr lang="en-US" sz="2000" dirty="0">
                <a:latin typeface="Arial" panose="020B0604020202020204" pitchFamily="34" charset="0"/>
                <a:cs typeface="Arial" panose="020B0604020202020204" pitchFamily="34" charset="0"/>
              </a:rPr>
              <a:t> method in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 calls </a:t>
            </a:r>
            <a:r>
              <a:rPr lang="en-US" sz="2000" dirty="0" err="1">
                <a:highlight>
                  <a:srgbClr val="FFFF00"/>
                </a:highlight>
                <a:latin typeface="Arial" panose="020B0604020202020204" pitchFamily="34" charset="0"/>
                <a:cs typeface="Arial" panose="020B0604020202020204" pitchFamily="34" charset="0"/>
              </a:rPr>
              <a:t>this.props.onTemperatureChange</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with the new desired value. Its props, including </a:t>
            </a:r>
            <a:r>
              <a:rPr lang="en-US" sz="2000" dirty="0" err="1">
                <a:highlight>
                  <a:srgbClr val="FFFF00"/>
                </a:highlight>
                <a:latin typeface="Arial" panose="020B0604020202020204" pitchFamily="34" charset="0"/>
                <a:cs typeface="Arial" panose="020B0604020202020204" pitchFamily="34" charset="0"/>
              </a:rPr>
              <a:t>onTemperatureChange</a:t>
            </a:r>
            <a:r>
              <a:rPr lang="en-US" sz="2000" dirty="0">
                <a:latin typeface="Arial" panose="020B0604020202020204" pitchFamily="34" charset="0"/>
                <a:cs typeface="Arial" panose="020B0604020202020204" pitchFamily="34" charset="0"/>
              </a:rPr>
              <a:t>, were provided by its parent component,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When it previously rendered,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had specified that </a:t>
            </a:r>
            <a:r>
              <a:rPr lang="en-US" sz="2000" dirty="0" err="1">
                <a:highlight>
                  <a:srgbClr val="FFFF00"/>
                </a:highlight>
                <a:latin typeface="Arial" panose="020B0604020202020204" pitchFamily="34" charset="0"/>
                <a:cs typeface="Arial" panose="020B0604020202020204" pitchFamily="34" charset="0"/>
              </a:rPr>
              <a:t>onTemperatureChange</a:t>
            </a:r>
            <a:r>
              <a:rPr lang="en-US" sz="2000" dirty="0">
                <a:latin typeface="Arial" panose="020B0604020202020204" pitchFamily="34" charset="0"/>
                <a:cs typeface="Arial" panose="020B0604020202020204" pitchFamily="34" charset="0"/>
              </a:rPr>
              <a:t> of the </a:t>
            </a:r>
            <a:r>
              <a:rPr lang="en-US" sz="2000" b="1" dirty="0">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is the Calculator’s </a:t>
            </a:r>
            <a:r>
              <a:rPr lang="en-US" sz="2000" dirty="0" err="1">
                <a:highlight>
                  <a:srgbClr val="FFFF00"/>
                </a:highlight>
                <a:latin typeface="Arial" panose="020B0604020202020204" pitchFamily="34" charset="0"/>
                <a:cs typeface="Arial" panose="020B0604020202020204" pitchFamily="34" charset="0"/>
              </a:rPr>
              <a:t>handleCelsiusChange</a:t>
            </a:r>
            <a:r>
              <a:rPr lang="en-US" sz="2000" dirty="0">
                <a:latin typeface="Arial" panose="020B0604020202020204" pitchFamily="34" charset="0"/>
                <a:cs typeface="Arial" panose="020B0604020202020204" pitchFamily="34" charset="0"/>
              </a:rPr>
              <a:t> method, and </a:t>
            </a:r>
            <a:r>
              <a:rPr lang="en-US" sz="2000" dirty="0" err="1">
                <a:highlight>
                  <a:srgbClr val="FFFF00"/>
                </a:highlight>
                <a:latin typeface="Arial" panose="020B0604020202020204" pitchFamily="34" charset="0"/>
                <a:cs typeface="Arial" panose="020B0604020202020204" pitchFamily="34" charset="0"/>
              </a:rPr>
              <a:t>onTemperatureChange</a:t>
            </a:r>
            <a:r>
              <a:rPr lang="en-US" sz="2000" dirty="0">
                <a:latin typeface="Arial" panose="020B0604020202020204" pitchFamily="34" charset="0"/>
                <a:cs typeface="Arial" panose="020B0604020202020204" pitchFamily="34" charset="0"/>
              </a:rPr>
              <a:t> of the </a:t>
            </a:r>
            <a:r>
              <a:rPr lang="en-US" sz="2000" b="1" dirty="0">
                <a:latin typeface="Arial" panose="020B0604020202020204" pitchFamily="34" charset="0"/>
                <a:cs typeface="Arial" panose="020B0604020202020204" pitchFamily="34" charset="0"/>
              </a:rPr>
              <a:t>Fahrenheit</a:t>
            </a:r>
            <a:r>
              <a:rPr lang="en-US" sz="2000" dirty="0">
                <a:latin typeface="Arial" panose="020B0604020202020204" pitchFamily="34" charset="0"/>
                <a:cs typeface="Arial" panose="020B0604020202020204" pitchFamily="34" charset="0"/>
              </a:rPr>
              <a:t>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is the Calculator’s </a:t>
            </a:r>
            <a:r>
              <a:rPr lang="en-US" sz="2000" dirty="0" err="1">
                <a:highlight>
                  <a:srgbClr val="FFFF00"/>
                </a:highlight>
                <a:latin typeface="Arial" panose="020B0604020202020204" pitchFamily="34" charset="0"/>
                <a:cs typeface="Arial" panose="020B0604020202020204" pitchFamily="34" charset="0"/>
              </a:rPr>
              <a:t>handleFahrenheitChange</a:t>
            </a:r>
            <a:r>
              <a:rPr lang="en-US" sz="2000" dirty="0">
                <a:latin typeface="Arial" panose="020B0604020202020204" pitchFamily="34" charset="0"/>
                <a:cs typeface="Arial" panose="020B0604020202020204" pitchFamily="34" charset="0"/>
              </a:rPr>
              <a:t> method. So either of these two </a:t>
            </a:r>
            <a:r>
              <a:rPr lang="en-US" sz="2000" b="1" dirty="0">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methods gets called depending on which input we edited.</a:t>
            </a:r>
          </a:p>
        </p:txBody>
      </p:sp>
    </p:spTree>
    <p:extLst>
      <p:ext uri="{BB962C8B-B14F-4D97-AF65-F5344CB8AC3E}">
        <p14:creationId xmlns:p14="http://schemas.microsoft.com/office/powerpoint/2010/main" val="38101820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0D997B3-7014-DF49-8135-90221D8281A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3" name="Rectangle 2">
            <a:extLst>
              <a:ext uri="{FF2B5EF4-FFF2-40B4-BE49-F238E27FC236}">
                <a16:creationId xmlns:a16="http://schemas.microsoft.com/office/drawing/2014/main" id="{A112F36E-E92A-4446-A641-BC4195C09CDC}"/>
              </a:ext>
            </a:extLst>
          </p:cNvPr>
          <p:cNvSpPr/>
          <p:nvPr/>
        </p:nvSpPr>
        <p:spPr>
          <a:xfrm>
            <a:off x="748144" y="1150903"/>
            <a:ext cx="10460183" cy="4708981"/>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Inside these methods,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component asks React to re-render itself by calling </a:t>
            </a:r>
            <a:r>
              <a:rPr lang="en-US" sz="2000" dirty="0" err="1">
                <a:highlight>
                  <a:srgbClr val="FFFF00"/>
                </a:highlight>
                <a:latin typeface="Arial" panose="020B0604020202020204" pitchFamily="34" charset="0"/>
                <a:cs typeface="Arial" panose="020B0604020202020204" pitchFamily="34" charset="0"/>
              </a:rPr>
              <a:t>this.setState</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with the new input value and the current scale of the input we just edited.</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calls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component’s render method to learn what the UI should look like. The values of both inputs are recomputed based on the current temperature and the active scale. The temperature conversion is performed here.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calls the render methods of the individual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components with their new props specified by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It learns what their UI should look like.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calls the render method of the </a:t>
            </a:r>
            <a:r>
              <a:rPr lang="en-US" sz="2000" dirty="0" err="1">
                <a:highlight>
                  <a:srgbClr val="FFFF00"/>
                </a:highlight>
                <a:latin typeface="Arial" panose="020B0604020202020204" pitchFamily="34" charset="0"/>
                <a:cs typeface="Arial" panose="020B0604020202020204" pitchFamily="34" charset="0"/>
              </a:rPr>
              <a:t>BoilingVerdict</a:t>
            </a:r>
            <a:r>
              <a:rPr lang="en-US" sz="2000" dirty="0">
                <a:latin typeface="Arial" panose="020B0604020202020204" pitchFamily="34" charset="0"/>
                <a:cs typeface="Arial" panose="020B0604020202020204" pitchFamily="34" charset="0"/>
              </a:rPr>
              <a:t> component, passing the temperature in </a:t>
            </a:r>
            <a:r>
              <a:rPr lang="en-US" sz="2000" dirty="0">
                <a:highlight>
                  <a:srgbClr val="FFFF00"/>
                </a:highlight>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as its props.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DOM updates the DOM with the boiling verdict and to match the desired input values. The input we just edited receives its current value, and the other input is updated to the temperature after conversion.</a:t>
            </a:r>
          </a:p>
        </p:txBody>
      </p:sp>
    </p:spTree>
    <p:extLst>
      <p:ext uri="{BB962C8B-B14F-4D97-AF65-F5344CB8AC3E}">
        <p14:creationId xmlns:p14="http://schemas.microsoft.com/office/powerpoint/2010/main" val="2192381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E17443-8952-1547-AA8F-0B7A553EB3DD}"/>
              </a:ext>
            </a:extLst>
          </p:cNvPr>
          <p:cNvSpPr>
            <a:spLocks noGrp="1"/>
          </p:cNvSpPr>
          <p:nvPr>
            <p:ph type="title"/>
          </p:nvPr>
        </p:nvSpPr>
        <p:spPr/>
        <p:txBody>
          <a:bodyPr/>
          <a:lstStyle/>
          <a:p>
            <a:r>
              <a:rPr lang="en-US" dirty="0"/>
              <a:t>Lessons Learned</a:t>
            </a:r>
            <a:endParaRPr lang="en-VN" dirty="0"/>
          </a:p>
        </p:txBody>
      </p:sp>
      <p:sp>
        <p:nvSpPr>
          <p:cNvPr id="2" name="Slide Number Placeholder 1">
            <a:extLst>
              <a:ext uri="{FF2B5EF4-FFF2-40B4-BE49-F238E27FC236}">
                <a16:creationId xmlns:a16="http://schemas.microsoft.com/office/drawing/2014/main" id="{3653750F-D918-D749-823B-7554BE7A523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
        <p:nvSpPr>
          <p:cNvPr id="4" name="Rectangle 3">
            <a:extLst>
              <a:ext uri="{FF2B5EF4-FFF2-40B4-BE49-F238E27FC236}">
                <a16:creationId xmlns:a16="http://schemas.microsoft.com/office/drawing/2014/main" id="{759F6653-13CD-4749-86A1-14C5FE88C893}"/>
              </a:ext>
            </a:extLst>
          </p:cNvPr>
          <p:cNvSpPr/>
          <p:nvPr/>
        </p:nvSpPr>
        <p:spPr>
          <a:xfrm>
            <a:off x="469692" y="1701321"/>
            <a:ext cx="11252616" cy="4708981"/>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There should be a single “source of truth” for any data that changes in a React application. Usually, the state is first added to the component that needs it for rendering. Then, if other components also need it, you can lift it up to their closest common ancestor. Instead of trying to sync the state between different components, you should rely on the </a:t>
            </a:r>
            <a:r>
              <a:rPr lang="en-US" sz="2000" dirty="0">
                <a:latin typeface="Arial" panose="020B0604020202020204" pitchFamily="34" charset="0"/>
                <a:cs typeface="Arial" panose="020B0604020202020204" pitchFamily="34" charset="0"/>
                <a:hlinkClick r:id="rId2"/>
              </a:rPr>
              <a:t>top-down data flow</a:t>
            </a:r>
            <a:r>
              <a:rPr lang="en-US" sz="2000" dirty="0">
                <a:latin typeface="Arial" panose="020B0604020202020204" pitchFamily="34" charset="0"/>
                <a:cs typeface="Arial" panose="020B0604020202020204" pitchFamily="34" charset="0"/>
              </a:rPr>
              <a: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Lifting state involves writing more “boilerplate” code than two-way binding approaches, but as a benefit, it takes less work to find and isolate bugs. Since any state “lives” in some component and that component alone can change it, the surface area for bugs is greatly reduced. Additionally, you can implement any custom logic to reject or transform user input.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something can be derived from either props or state, it probably shouldn’t be in the state. For example, instead of storing both </a:t>
            </a:r>
            <a:r>
              <a:rPr lang="en-US" sz="2000" dirty="0" err="1">
                <a:latin typeface="Arial" panose="020B0604020202020204" pitchFamily="34" charset="0"/>
                <a:cs typeface="Arial" panose="020B0604020202020204" pitchFamily="34" charset="0"/>
              </a:rPr>
              <a:t>celsiusValue</a:t>
            </a:r>
            <a:r>
              <a:rPr lang="en-US" sz="2000" dirty="0">
                <a:latin typeface="Arial" panose="020B0604020202020204" pitchFamily="34" charset="0"/>
                <a:cs typeface="Arial" panose="020B0604020202020204" pitchFamily="34" charset="0"/>
              </a:rPr>
              <a:t> and </a:t>
            </a:r>
            <a:r>
              <a:rPr lang="en-US" sz="2000" dirty="0" err="1">
                <a:latin typeface="Arial" panose="020B0604020202020204" pitchFamily="34" charset="0"/>
                <a:cs typeface="Arial" panose="020B0604020202020204" pitchFamily="34" charset="0"/>
              </a:rPr>
              <a:t>fahrenheitValue</a:t>
            </a:r>
            <a:r>
              <a:rPr lang="en-US" sz="2000" dirty="0">
                <a:latin typeface="Arial" panose="020B0604020202020204" pitchFamily="34" charset="0"/>
                <a:cs typeface="Arial" panose="020B0604020202020204" pitchFamily="34" charset="0"/>
              </a:rPr>
              <a:t>, we store just the last edited temperature and its scale. The value of the other input can always be calculated from them in the render() method. This lets us clear or apply rounding to the other field without losing any precision in the user input.</a:t>
            </a:r>
            <a:br>
              <a:rPr lang="en-US" sz="2000" dirty="0">
                <a:latin typeface="Arial" panose="020B0604020202020204" pitchFamily="34" charset="0"/>
                <a:cs typeface="Arial" panose="020B0604020202020204" pitchFamily="34" charset="0"/>
              </a:rPr>
            </a:b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708557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213A932-9EF9-C742-80FF-07233581265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sp>
        <p:nvSpPr>
          <p:cNvPr id="4" name="Rectangle 3">
            <a:extLst>
              <a:ext uri="{FF2B5EF4-FFF2-40B4-BE49-F238E27FC236}">
                <a16:creationId xmlns:a16="http://schemas.microsoft.com/office/drawing/2014/main" id="{AECD1F6A-92BD-7C45-A552-9F0E0997EDA2}"/>
              </a:ext>
            </a:extLst>
          </p:cNvPr>
          <p:cNvSpPr/>
          <p:nvPr/>
        </p:nvSpPr>
        <p:spPr>
          <a:xfrm>
            <a:off x="514662" y="1127981"/>
            <a:ext cx="11162675" cy="1015663"/>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When you see something wrong in the UI, you can use </a:t>
            </a:r>
            <a:r>
              <a:rPr lang="en-US" sz="2000" dirty="0">
                <a:latin typeface="Arial" panose="020B0604020202020204" pitchFamily="34" charset="0"/>
                <a:cs typeface="Arial" panose="020B0604020202020204" pitchFamily="34" charset="0"/>
                <a:hlinkClick r:id="rId2"/>
              </a:rPr>
              <a:t>React Developer Tools</a:t>
            </a:r>
            <a:r>
              <a:rPr lang="en-US" sz="2000" dirty="0">
                <a:latin typeface="Arial" panose="020B0604020202020204" pitchFamily="34" charset="0"/>
                <a:cs typeface="Arial" panose="020B0604020202020204" pitchFamily="34" charset="0"/>
              </a:rPr>
              <a:t> to inspect the props and move up the tree until you find the component responsible for updating the state. This lets you trace the bugs to their source:</a:t>
            </a:r>
            <a:endParaRPr lang="en-VN" sz="2000" dirty="0">
              <a:latin typeface="Arial" panose="020B0604020202020204" pitchFamily="34" charset="0"/>
              <a:cs typeface="Arial" panose="020B0604020202020204" pitchFamily="34" charset="0"/>
            </a:endParaRPr>
          </a:p>
        </p:txBody>
      </p:sp>
      <p:pic>
        <p:nvPicPr>
          <p:cNvPr id="1026" name="Picture 2" descr="Monitoring State in React DevTools">
            <a:extLst>
              <a:ext uri="{FF2B5EF4-FFF2-40B4-BE49-F238E27FC236}">
                <a16:creationId xmlns:a16="http://schemas.microsoft.com/office/drawing/2014/main" id="{7D39A4C7-470E-B34F-9359-817F5D0463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1913" y="2449512"/>
            <a:ext cx="7912100" cy="408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36047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936225-03E9-6841-8AA9-C5C6640D38FF}"/>
              </a:ext>
            </a:extLst>
          </p:cNvPr>
          <p:cNvSpPr>
            <a:spLocks noGrp="1"/>
          </p:cNvSpPr>
          <p:nvPr>
            <p:ph type="title"/>
          </p:nvPr>
        </p:nvSpPr>
        <p:spPr>
          <a:xfrm>
            <a:off x="512618" y="1309688"/>
            <a:ext cx="10834832" cy="2852737"/>
          </a:xfrm>
        </p:spPr>
        <p:txBody>
          <a:bodyPr/>
          <a:lstStyle/>
          <a:p>
            <a:r>
              <a:rPr lang="en-US" dirty="0"/>
              <a:t>Composition vs Inheritance</a:t>
            </a:r>
            <a:endParaRPr lang="en-VN" dirty="0"/>
          </a:p>
        </p:txBody>
      </p:sp>
      <p:sp>
        <p:nvSpPr>
          <p:cNvPr id="4" name="Text Placeholder 3">
            <a:extLst>
              <a:ext uri="{FF2B5EF4-FFF2-40B4-BE49-F238E27FC236}">
                <a16:creationId xmlns:a16="http://schemas.microsoft.com/office/drawing/2014/main" id="{9D08B5A3-6091-7440-814F-23FD2DEEB02B}"/>
              </a:ext>
            </a:extLst>
          </p:cNvPr>
          <p:cNvSpPr>
            <a:spLocks noGrp="1"/>
          </p:cNvSpPr>
          <p:nvPr>
            <p:ph type="body" idx="1"/>
          </p:nvPr>
        </p:nvSpPr>
        <p:spPr>
          <a:xfrm>
            <a:off x="161365" y="4571534"/>
            <a:ext cx="8265459" cy="2268537"/>
          </a:xfrm>
        </p:spPr>
        <p:txBody>
          <a:bodyPr numCol="1"/>
          <a:lstStyle/>
          <a:p>
            <a:pPr marL="571500" indent="-342900">
              <a:buClr>
                <a:schemeClr val="bg1"/>
              </a:buClr>
              <a:buFont typeface="Arial" panose="020B0604020202020204" pitchFamily="34" charset="0"/>
              <a:buChar char="•"/>
            </a:pPr>
            <a:r>
              <a:rPr lang="en-US" dirty="0"/>
              <a:t>Containment</a:t>
            </a:r>
          </a:p>
          <a:p>
            <a:pPr marL="571500" indent="-342900">
              <a:buClr>
                <a:schemeClr val="bg1"/>
              </a:buClr>
              <a:buFont typeface="Arial" panose="020B0604020202020204" pitchFamily="34" charset="0"/>
              <a:buChar char="•"/>
            </a:pPr>
            <a:r>
              <a:rPr lang="en-US" dirty="0"/>
              <a:t>Specialization</a:t>
            </a:r>
          </a:p>
          <a:p>
            <a:pPr marL="571500" indent="-342900">
              <a:buClr>
                <a:schemeClr val="bg1"/>
              </a:buClr>
              <a:buFont typeface="Arial" panose="020B0604020202020204" pitchFamily="34" charset="0"/>
              <a:buChar char="•"/>
            </a:pPr>
            <a:r>
              <a:rPr lang="en-US" dirty="0"/>
              <a:t>What About Inheritance?</a:t>
            </a:r>
            <a:endParaRPr lang="en-VN" dirty="0"/>
          </a:p>
        </p:txBody>
      </p:sp>
      <p:sp>
        <p:nvSpPr>
          <p:cNvPr id="2" name="Slide Number Placeholder 1">
            <a:extLst>
              <a:ext uri="{FF2B5EF4-FFF2-40B4-BE49-F238E27FC236}">
                <a16:creationId xmlns:a16="http://schemas.microsoft.com/office/drawing/2014/main" id="{7F13C605-9850-334D-9ECB-8C6DB581729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spTree>
    <p:extLst>
      <p:ext uri="{BB962C8B-B14F-4D97-AF65-F5344CB8AC3E}">
        <p14:creationId xmlns:p14="http://schemas.microsoft.com/office/powerpoint/2010/main" val="15183436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2BDF258-003A-8F48-AD29-01260B8D48D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27</a:t>
            </a:fld>
            <a:endParaRPr lang="ja-JP" altLang="en-US"/>
          </a:p>
        </p:txBody>
      </p:sp>
      <p:sp>
        <p:nvSpPr>
          <p:cNvPr id="3" name="Rectangle 2">
            <a:extLst>
              <a:ext uri="{FF2B5EF4-FFF2-40B4-BE49-F238E27FC236}">
                <a16:creationId xmlns:a16="http://schemas.microsoft.com/office/drawing/2014/main" id="{0A55338C-1018-D144-A2A6-51CF2BE2F499}"/>
              </a:ext>
            </a:extLst>
          </p:cNvPr>
          <p:cNvSpPr/>
          <p:nvPr/>
        </p:nvSpPr>
        <p:spPr>
          <a:xfrm>
            <a:off x="1330036" y="2273074"/>
            <a:ext cx="9795164" cy="1477328"/>
          </a:xfrm>
          <a:prstGeom prst="rect">
            <a:avLst/>
          </a:prstGeom>
        </p:spPr>
        <p:txBody>
          <a:bodyPr wrap="square">
            <a:spAutoFit/>
          </a:bodyPr>
          <a:lstStyle/>
          <a:p>
            <a:pPr>
              <a:spcBef>
                <a:spcPts val="600"/>
              </a:spcBef>
              <a:spcAft>
                <a:spcPts val="600"/>
              </a:spcAft>
            </a:pPr>
            <a:r>
              <a:rPr lang="en-US" sz="2000" dirty="0">
                <a:solidFill>
                  <a:schemeClr val="tx2">
                    <a:lumMod val="75000"/>
                  </a:schemeClr>
                </a:solidFill>
                <a:latin typeface="Arial" panose="020B0604020202020204" pitchFamily="34" charset="0"/>
                <a:cs typeface="Arial" panose="020B0604020202020204" pitchFamily="34" charset="0"/>
              </a:rPr>
              <a:t>React has a powerful composition model, and we recommend using composition instead of inheritance to reuse code between components.</a:t>
            </a:r>
          </a:p>
          <a:p>
            <a:pPr>
              <a:spcBef>
                <a:spcPts val="600"/>
              </a:spcBef>
              <a:spcAft>
                <a:spcPts val="600"/>
              </a:spcAft>
            </a:pPr>
            <a:r>
              <a:rPr lang="en-US" sz="2000" dirty="0">
                <a:latin typeface="Arial" panose="020B0604020202020204" pitchFamily="34" charset="0"/>
                <a:cs typeface="Arial" panose="020B0604020202020204" pitchFamily="34" charset="0"/>
              </a:rPr>
              <a:t>In this section, we will consider a few problems where developers new to React often reach for inheritance, and show how we can solve them with composition.</a:t>
            </a:r>
          </a:p>
        </p:txBody>
      </p:sp>
    </p:spTree>
    <p:extLst>
      <p:ext uri="{BB962C8B-B14F-4D97-AF65-F5344CB8AC3E}">
        <p14:creationId xmlns:p14="http://schemas.microsoft.com/office/powerpoint/2010/main" val="19321312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191015B-FF31-DB4D-B15E-F513F9FD9A44}"/>
              </a:ext>
            </a:extLst>
          </p:cNvPr>
          <p:cNvSpPr>
            <a:spLocks noGrp="1"/>
          </p:cNvSpPr>
          <p:nvPr>
            <p:ph type="title"/>
          </p:nvPr>
        </p:nvSpPr>
        <p:spPr/>
        <p:txBody>
          <a:bodyPr/>
          <a:lstStyle/>
          <a:p>
            <a:r>
              <a:rPr lang="en-US" dirty="0"/>
              <a:t>Containment</a:t>
            </a:r>
            <a:endParaRPr lang="en-VN" dirty="0"/>
          </a:p>
        </p:txBody>
      </p:sp>
      <p:sp>
        <p:nvSpPr>
          <p:cNvPr id="4" name="Slide Number Placeholder 3">
            <a:extLst>
              <a:ext uri="{FF2B5EF4-FFF2-40B4-BE49-F238E27FC236}">
                <a16:creationId xmlns:a16="http://schemas.microsoft.com/office/drawing/2014/main" id="{53854BE1-812D-B54E-9575-EF734AF158F8}"/>
              </a:ext>
            </a:extLst>
          </p:cNvPr>
          <p:cNvSpPr>
            <a:spLocks noGrp="1"/>
          </p:cNvSpPr>
          <p:nvPr>
            <p:ph type="sldNum" idx="12"/>
          </p:nvPr>
        </p:nvSpPr>
        <p:spPr/>
        <p:txBody>
          <a:bodyPr/>
          <a:lstStyle/>
          <a:p>
            <a:fld id="{00000000-1234-1234-1234-123412341234}" type="slidenum">
              <a:rPr lang="en-US" altLang="ja-JP" smtClean="0"/>
              <a:pPr/>
              <a:t>28</a:t>
            </a:fld>
            <a:endParaRPr lang="ja-JP" altLang="en-US"/>
          </a:p>
        </p:txBody>
      </p:sp>
      <p:sp>
        <p:nvSpPr>
          <p:cNvPr id="6" name="Rectangle 5">
            <a:extLst>
              <a:ext uri="{FF2B5EF4-FFF2-40B4-BE49-F238E27FC236}">
                <a16:creationId xmlns:a16="http://schemas.microsoft.com/office/drawing/2014/main" id="{F2CEB8E2-43A2-764A-AE61-B2F9E19C24AB}"/>
              </a:ext>
            </a:extLst>
          </p:cNvPr>
          <p:cNvSpPr/>
          <p:nvPr/>
        </p:nvSpPr>
        <p:spPr>
          <a:xfrm>
            <a:off x="838200" y="1951672"/>
            <a:ext cx="9479235" cy="1477328"/>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Some components don’t know their children ahead of time. This is especially common for components like </a:t>
            </a:r>
            <a:r>
              <a:rPr lang="en-US" sz="2000" dirty="0">
                <a:highlight>
                  <a:srgbClr val="FFFF00"/>
                </a:highlight>
                <a:latin typeface="Arial" panose="020B0604020202020204" pitchFamily="34" charset="0"/>
                <a:cs typeface="Arial" panose="020B0604020202020204" pitchFamily="34" charset="0"/>
              </a:rPr>
              <a:t>Sidebar</a:t>
            </a:r>
            <a:r>
              <a:rPr lang="en-US" sz="2000" dirty="0">
                <a:latin typeface="Arial" panose="020B0604020202020204" pitchFamily="34" charset="0"/>
                <a:cs typeface="Arial" panose="020B0604020202020204" pitchFamily="34" charset="0"/>
              </a:rPr>
              <a:t> or </a:t>
            </a:r>
            <a:r>
              <a:rPr lang="en-US" sz="2000" dirty="0">
                <a:highlight>
                  <a:srgbClr val="FFFF00"/>
                </a:highlight>
                <a:latin typeface="Arial" panose="020B0604020202020204" pitchFamily="34" charset="0"/>
                <a:cs typeface="Arial" panose="020B0604020202020204" pitchFamily="34" charset="0"/>
              </a:rPr>
              <a:t>Dialog</a:t>
            </a:r>
            <a:r>
              <a:rPr lang="en-US" sz="2000" dirty="0">
                <a:latin typeface="Arial" panose="020B0604020202020204" pitchFamily="34" charset="0"/>
                <a:cs typeface="Arial" panose="020B0604020202020204" pitchFamily="34" charset="0"/>
              </a:rPr>
              <a:t> that represent generic “boxes”.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recommend that such components use the special children prop to pass children elements directly into their output:</a:t>
            </a:r>
          </a:p>
        </p:txBody>
      </p:sp>
      <p:sp>
        <p:nvSpPr>
          <p:cNvPr id="7" name="Rectangle 6">
            <a:extLst>
              <a:ext uri="{FF2B5EF4-FFF2-40B4-BE49-F238E27FC236}">
                <a16:creationId xmlns:a16="http://schemas.microsoft.com/office/drawing/2014/main" id="{36E30178-56F2-0047-B784-221C23DFD0BF}"/>
              </a:ext>
            </a:extLst>
          </p:cNvPr>
          <p:cNvSpPr/>
          <p:nvPr/>
        </p:nvSpPr>
        <p:spPr>
          <a:xfrm>
            <a:off x="2075911" y="3877012"/>
            <a:ext cx="6096000" cy="2031325"/>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FancyBorder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FancyBorder</a:t>
            </a:r>
            <a:r>
              <a:rPr lang="en-US" sz="1800" dirty="0">
                <a:solidFill>
                  <a:srgbClr val="86B300"/>
                </a:solidFill>
                <a:latin typeface="var(--font-monospace)"/>
              </a:rPr>
              <a:t> </a:t>
            </a:r>
            <a:r>
              <a:rPr lang="en-US" sz="1800" dirty="0" err="1">
                <a:solidFill>
                  <a:srgbClr val="86B300"/>
                </a:solidFill>
                <a:latin typeface="var(--font-monospace)"/>
              </a:rPr>
              <a:t>FancyBorder</a:t>
            </a:r>
            <a:r>
              <a:rPr lang="en-US" sz="1800" dirty="0">
                <a:solidFill>
                  <a:srgbClr val="86B300"/>
                </a:solidFill>
                <a:latin typeface="var(--font-monospace)"/>
              </a:rPr>
              <a:t>-'</a:t>
            </a:r>
            <a:r>
              <a:rPr lang="en-US" sz="1800" dirty="0">
                <a:solidFill>
                  <a:srgbClr val="5C6773"/>
                </a:solidFill>
                <a:latin typeface="var(--font-monospace)"/>
              </a:rPr>
              <a:t> + </a:t>
            </a:r>
            <a:r>
              <a:rPr lang="en-US" sz="1800" dirty="0" err="1">
                <a:solidFill>
                  <a:srgbClr val="5C6773"/>
                </a:solidFill>
                <a:latin typeface="var(--font-monospace)"/>
              </a:rPr>
              <a:t>props.color</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props.children</a:t>
            </a:r>
            <a:r>
              <a:rPr lang="en-US" sz="1800" dirty="0">
                <a:solidFill>
                  <a:srgbClr val="5C6773"/>
                </a:solidFill>
                <a:latin typeface="var(--font-monospace)"/>
              </a:rPr>
              <a: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22007915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DCB02E-CD85-6241-BFF3-F2456182204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29</a:t>
            </a:fld>
            <a:endParaRPr lang="ja-JP" altLang="en-US"/>
          </a:p>
        </p:txBody>
      </p:sp>
      <p:sp>
        <p:nvSpPr>
          <p:cNvPr id="4" name="Rectangle 3">
            <a:extLst>
              <a:ext uri="{FF2B5EF4-FFF2-40B4-BE49-F238E27FC236}">
                <a16:creationId xmlns:a16="http://schemas.microsoft.com/office/drawing/2014/main" id="{8EDEBFDD-3D8E-6F4D-A8A5-ABCD8F34505B}"/>
              </a:ext>
            </a:extLst>
          </p:cNvPr>
          <p:cNvSpPr/>
          <p:nvPr/>
        </p:nvSpPr>
        <p:spPr>
          <a:xfrm>
            <a:off x="813619" y="904849"/>
            <a:ext cx="5876930" cy="307777"/>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This lets other components pass arbitrary children to them by nesting the JSX:</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DFBDF740-CCA9-5045-87A8-4216715FCFD4}"/>
              </a:ext>
            </a:extLst>
          </p:cNvPr>
          <p:cNvSpPr/>
          <p:nvPr/>
        </p:nvSpPr>
        <p:spPr>
          <a:xfrm>
            <a:off x="1998688" y="2090172"/>
            <a:ext cx="6096000" cy="2677656"/>
          </a:xfrm>
          <a:prstGeom prst="rect">
            <a:avLst/>
          </a:prstGeom>
          <a:solidFill>
            <a:schemeClr val="bg1">
              <a:lumMod val="95000"/>
            </a:schemeClr>
          </a:solidFill>
        </p:spPr>
        <p:txBody>
          <a:bodyPr>
            <a:spAutoFit/>
          </a:bodyPr>
          <a:lstStyle/>
          <a:p>
            <a:r>
              <a:rPr lang="en-US" dirty="0">
                <a:solidFill>
                  <a:srgbClr val="F2590C"/>
                </a:solidFill>
                <a:latin typeface="var(--font-monospace)"/>
              </a:rPr>
              <a:t>function</a:t>
            </a:r>
            <a:r>
              <a:rPr lang="en-US" dirty="0">
                <a:solidFill>
                  <a:srgbClr val="5C6773"/>
                </a:solidFill>
                <a:latin typeface="var(--font-monospace)"/>
              </a:rPr>
              <a:t> </a:t>
            </a:r>
            <a:r>
              <a:rPr lang="en-US" dirty="0" err="1">
                <a:solidFill>
                  <a:srgbClr val="41A6D9"/>
                </a:solidFill>
                <a:latin typeface="var(--font-monospace)"/>
              </a:rPr>
              <a:t>WelcomeDialog</a:t>
            </a:r>
            <a:r>
              <a:rPr lang="en-US" dirty="0">
                <a:solidFill>
                  <a:srgbClr val="5C6773"/>
                </a:solidFill>
                <a:latin typeface="var(--font-monospace)"/>
              </a:rPr>
              <a:t>() {</a:t>
            </a:r>
          </a:p>
          <a:p>
            <a:r>
              <a:rPr lang="en-US" dirty="0">
                <a:solidFill>
                  <a:srgbClr val="5C6773"/>
                </a:solidFill>
                <a:latin typeface="var(--font-monospace)"/>
              </a:rPr>
              <a:t>  </a:t>
            </a:r>
            <a:r>
              <a:rPr lang="en-US" dirty="0">
                <a:solidFill>
                  <a:srgbClr val="F2590C"/>
                </a:solidFill>
                <a:latin typeface="var(--font-monospace)"/>
              </a:rPr>
              <a:t>return</a:t>
            </a:r>
            <a:r>
              <a:rPr lang="en-US" dirty="0">
                <a:solidFill>
                  <a:srgbClr val="5C6773"/>
                </a:solidFill>
                <a:latin typeface="var(--font-monospace)"/>
              </a:rPr>
              <a:t> (</a:t>
            </a:r>
          </a:p>
          <a:p>
            <a:r>
              <a:rPr lang="en-US" dirty="0">
                <a:solidFill>
                  <a:srgbClr val="5C6773"/>
                </a:solidFill>
                <a:latin typeface="var(--font-monospace)"/>
              </a:rPr>
              <a:t>    &lt;</a:t>
            </a:r>
            <a:r>
              <a:rPr lang="en-US" dirty="0" err="1">
                <a:solidFill>
                  <a:srgbClr val="41A6D9"/>
                </a:solidFill>
                <a:latin typeface="var(--font-monospace)"/>
              </a:rPr>
              <a:t>FancyBorder</a:t>
            </a:r>
            <a:r>
              <a:rPr lang="en-US" dirty="0">
                <a:solidFill>
                  <a:srgbClr val="5C6773"/>
                </a:solidFill>
                <a:latin typeface="var(--font-monospace)"/>
              </a:rPr>
              <a:t> color=</a:t>
            </a:r>
            <a:r>
              <a:rPr lang="en-US" dirty="0">
                <a:solidFill>
                  <a:srgbClr val="86B300"/>
                </a:solidFill>
                <a:latin typeface="var(--font-monospace)"/>
              </a:rPr>
              <a:t>"blue"</a:t>
            </a:r>
            <a:r>
              <a:rPr lang="en-US" dirty="0">
                <a:solidFill>
                  <a:srgbClr val="5C6773"/>
                </a:solidFill>
                <a:latin typeface="var(--font-monospace)"/>
              </a:rPr>
              <a:t>&gt;</a:t>
            </a:r>
          </a:p>
          <a:p>
            <a:r>
              <a:rPr lang="en-US" dirty="0">
                <a:solidFill>
                  <a:srgbClr val="5C6773"/>
                </a:solidFill>
                <a:latin typeface="var(--font-monospace)"/>
              </a:rPr>
              <a:t>      &lt;h1 </a:t>
            </a:r>
            <a:r>
              <a:rPr lang="en-US" dirty="0" err="1">
                <a:solidFill>
                  <a:srgbClr val="5C6773"/>
                </a:solidFill>
                <a:latin typeface="var(--font-monospace)"/>
              </a:rPr>
              <a:t>className</a:t>
            </a:r>
            <a:r>
              <a:rPr lang="en-US" dirty="0">
                <a:solidFill>
                  <a:srgbClr val="5C6773"/>
                </a:solidFill>
                <a:latin typeface="var(--font-monospace)"/>
              </a:rPr>
              <a:t>=</a:t>
            </a:r>
            <a:r>
              <a:rPr lang="en-US" dirty="0">
                <a:solidFill>
                  <a:srgbClr val="86B300"/>
                </a:solidFill>
                <a:latin typeface="var(--font-monospace)"/>
              </a:rPr>
              <a:t>"Dialog-title"</a:t>
            </a:r>
            <a:r>
              <a:rPr lang="en-US" dirty="0">
                <a:solidFill>
                  <a:srgbClr val="5C6773"/>
                </a:solidFill>
                <a:latin typeface="var(--font-monospace)"/>
              </a:rPr>
              <a:t>&gt;</a:t>
            </a:r>
          </a:p>
          <a:p>
            <a:r>
              <a:rPr lang="en-US" dirty="0">
                <a:solidFill>
                  <a:srgbClr val="5C6773"/>
                </a:solidFill>
                <a:latin typeface="var(--font-monospace)"/>
              </a:rPr>
              <a:t>        Welcome</a:t>
            </a:r>
          </a:p>
          <a:p>
            <a:r>
              <a:rPr lang="en-US" dirty="0">
                <a:solidFill>
                  <a:srgbClr val="5C6773"/>
                </a:solidFill>
                <a:latin typeface="var(--font-monospace)"/>
              </a:rPr>
              <a:t>      &lt;/h1&gt;</a:t>
            </a:r>
          </a:p>
          <a:p>
            <a:r>
              <a:rPr lang="en-US" dirty="0">
                <a:solidFill>
                  <a:srgbClr val="5C6773"/>
                </a:solidFill>
                <a:latin typeface="var(--font-monospace)"/>
              </a:rPr>
              <a:t>      &lt;p </a:t>
            </a:r>
            <a:r>
              <a:rPr lang="en-US" dirty="0" err="1">
                <a:solidFill>
                  <a:srgbClr val="5C6773"/>
                </a:solidFill>
                <a:latin typeface="var(--font-monospace)"/>
              </a:rPr>
              <a:t>className</a:t>
            </a:r>
            <a:r>
              <a:rPr lang="en-US" dirty="0">
                <a:solidFill>
                  <a:srgbClr val="5C6773"/>
                </a:solidFill>
                <a:latin typeface="var(--font-monospace)"/>
              </a:rPr>
              <a:t>=</a:t>
            </a:r>
            <a:r>
              <a:rPr lang="en-US" dirty="0">
                <a:solidFill>
                  <a:srgbClr val="86B300"/>
                </a:solidFill>
                <a:latin typeface="var(--font-monospace)"/>
              </a:rPr>
              <a:t>"Dialog-message"</a:t>
            </a:r>
            <a:r>
              <a:rPr lang="en-US" dirty="0">
                <a:solidFill>
                  <a:srgbClr val="5C6773"/>
                </a:solidFill>
                <a:latin typeface="var(--font-monospace)"/>
              </a:rPr>
              <a:t>&gt;</a:t>
            </a:r>
          </a:p>
          <a:p>
            <a:r>
              <a:rPr lang="en-US" dirty="0">
                <a:solidFill>
                  <a:srgbClr val="5C6773"/>
                </a:solidFill>
                <a:latin typeface="var(--font-monospace)"/>
              </a:rPr>
              <a:t>        Thank you for visiting our spacecraft!</a:t>
            </a:r>
          </a:p>
          <a:p>
            <a:r>
              <a:rPr lang="en-US" dirty="0">
                <a:solidFill>
                  <a:srgbClr val="5C6773"/>
                </a:solidFill>
                <a:latin typeface="var(--font-monospace)"/>
              </a:rPr>
              <a:t>      &lt;/p&gt;</a:t>
            </a:r>
          </a:p>
          <a:p>
            <a:r>
              <a:rPr lang="en-US" dirty="0">
                <a:solidFill>
                  <a:srgbClr val="5C6773"/>
                </a:solidFill>
                <a:latin typeface="var(--font-monospace)"/>
              </a:rPr>
              <a:t>    &lt;/</a:t>
            </a:r>
            <a:r>
              <a:rPr lang="en-US" dirty="0" err="1">
                <a:solidFill>
                  <a:srgbClr val="41A6D9"/>
                </a:solidFill>
                <a:latin typeface="var(--font-monospace)"/>
              </a:rPr>
              <a:t>FancyBorder</a:t>
            </a:r>
            <a:r>
              <a:rPr lang="en-US" dirty="0">
                <a:solidFill>
                  <a:srgbClr val="5C6773"/>
                </a:solidFill>
                <a:latin typeface="var(--font-monospace)"/>
              </a:rPr>
              <a:t>&gt;</a:t>
            </a:r>
          </a:p>
          <a:p>
            <a:r>
              <a:rPr lang="en-US" dirty="0">
                <a:solidFill>
                  <a:srgbClr val="5C6773"/>
                </a:solidFill>
                <a:latin typeface="var(--font-monospace)"/>
              </a:rPr>
              <a:t>  );</a:t>
            </a:r>
          </a:p>
          <a:p>
            <a:r>
              <a:rPr lang="en-US" dirty="0">
                <a:solidFill>
                  <a:srgbClr val="5C6773"/>
                </a:solidFill>
                <a:latin typeface="var(--font-monospace)"/>
              </a:rPr>
              <a:t>}</a:t>
            </a:r>
          </a:p>
        </p:txBody>
      </p:sp>
    </p:spTree>
    <p:extLst>
      <p:ext uri="{BB962C8B-B14F-4D97-AF65-F5344CB8AC3E}">
        <p14:creationId xmlns:p14="http://schemas.microsoft.com/office/powerpoint/2010/main" val="930671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6AD67-BF25-0547-A584-731885115CC4}"/>
              </a:ext>
            </a:extLst>
          </p:cNvPr>
          <p:cNvSpPr>
            <a:spLocks noGrp="1"/>
          </p:cNvSpPr>
          <p:nvPr>
            <p:ph type="title"/>
          </p:nvPr>
        </p:nvSpPr>
        <p:spPr/>
        <p:txBody>
          <a:bodyPr/>
          <a:lstStyle/>
          <a:p>
            <a:r>
              <a:rPr lang="en-US" dirty="0"/>
              <a:t>Lifting State Up</a:t>
            </a:r>
            <a:endParaRPr lang="en-VN" dirty="0"/>
          </a:p>
        </p:txBody>
      </p:sp>
      <p:sp>
        <p:nvSpPr>
          <p:cNvPr id="5" name="Text Placeholder 4">
            <a:extLst>
              <a:ext uri="{FF2B5EF4-FFF2-40B4-BE49-F238E27FC236}">
                <a16:creationId xmlns:a16="http://schemas.microsoft.com/office/drawing/2014/main" id="{B5A56DE0-9F5E-FF43-9951-44D39E112781}"/>
              </a:ext>
            </a:extLst>
          </p:cNvPr>
          <p:cNvSpPr>
            <a:spLocks noGrp="1"/>
          </p:cNvSpPr>
          <p:nvPr>
            <p:ph type="body" idx="1"/>
          </p:nvPr>
        </p:nvSpPr>
        <p:spPr>
          <a:xfrm>
            <a:off x="327546" y="4589463"/>
            <a:ext cx="7779224" cy="2268537"/>
          </a:xfrm>
        </p:spPr>
        <p:txBody>
          <a:bodyPr numCol="2"/>
          <a:lstStyle/>
          <a:p>
            <a:pPr marL="571500" indent="-342900">
              <a:buClr>
                <a:schemeClr val="bg1"/>
              </a:buClr>
              <a:buFont typeface="Arial" panose="020B0604020202020204" pitchFamily="34" charset="0"/>
              <a:buChar char="•"/>
            </a:pPr>
            <a:r>
              <a:rPr lang="en-US" dirty="0"/>
              <a:t>What is Lifting State Up?</a:t>
            </a:r>
          </a:p>
          <a:p>
            <a:pPr marL="571500" indent="-342900">
              <a:buClr>
                <a:schemeClr val="bg1"/>
              </a:buClr>
              <a:buFont typeface="Arial" panose="020B0604020202020204" pitchFamily="34" charset="0"/>
              <a:buChar char="•"/>
            </a:pPr>
            <a:r>
              <a:rPr lang="en-US" dirty="0"/>
              <a:t>Adding a Second Input</a:t>
            </a:r>
          </a:p>
          <a:p>
            <a:pPr marL="571500" indent="-342900">
              <a:buClr>
                <a:schemeClr val="bg1"/>
              </a:buClr>
              <a:buFont typeface="Arial" panose="020B0604020202020204" pitchFamily="34" charset="0"/>
              <a:buChar char="•"/>
            </a:pPr>
            <a:r>
              <a:rPr lang="en-US" dirty="0"/>
              <a:t>Writing Conversion Functions</a:t>
            </a:r>
          </a:p>
          <a:p>
            <a:pPr marL="571500" indent="-342900">
              <a:buClr>
                <a:schemeClr val="bg1"/>
              </a:buClr>
              <a:buFont typeface="Arial" panose="020B0604020202020204" pitchFamily="34" charset="0"/>
              <a:buChar char="•"/>
            </a:pPr>
            <a:r>
              <a:rPr lang="en-US" dirty="0"/>
              <a:t>Lifting State Up</a:t>
            </a:r>
          </a:p>
          <a:p>
            <a:pPr marL="571500" indent="-342900">
              <a:buClr>
                <a:schemeClr val="bg1"/>
              </a:buClr>
              <a:buFont typeface="Arial" panose="020B0604020202020204" pitchFamily="34" charset="0"/>
              <a:buChar char="•"/>
            </a:pPr>
            <a:r>
              <a:rPr lang="en-US" dirty="0"/>
              <a:t>Lessons Learned</a:t>
            </a:r>
            <a:endParaRPr lang="en-VN" dirty="0"/>
          </a:p>
        </p:txBody>
      </p:sp>
      <p:sp>
        <p:nvSpPr>
          <p:cNvPr id="3" name="Slide Number Placeholder 2">
            <a:extLst>
              <a:ext uri="{FF2B5EF4-FFF2-40B4-BE49-F238E27FC236}">
                <a16:creationId xmlns:a16="http://schemas.microsoft.com/office/drawing/2014/main" id="{CE789CCF-1AF9-EB4B-8E74-E1FF7CBE349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a:t>
            </a:fld>
            <a:endParaRPr lang="ja-JP" altLang="en-US"/>
          </a:p>
        </p:txBody>
      </p:sp>
    </p:spTree>
    <p:extLst>
      <p:ext uri="{BB962C8B-B14F-4D97-AF65-F5344CB8AC3E}">
        <p14:creationId xmlns:p14="http://schemas.microsoft.com/office/powerpoint/2010/main" val="32499670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4711667-DCA2-4345-98E8-14D7B0C4ED2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30</a:t>
            </a:fld>
            <a:endParaRPr lang="ja-JP" altLang="en-US"/>
          </a:p>
        </p:txBody>
      </p:sp>
      <p:sp>
        <p:nvSpPr>
          <p:cNvPr id="3" name="Rectangle 2">
            <a:extLst>
              <a:ext uri="{FF2B5EF4-FFF2-40B4-BE49-F238E27FC236}">
                <a16:creationId xmlns:a16="http://schemas.microsoft.com/office/drawing/2014/main" id="{4746BF13-CF6B-2646-9547-69B8DD03A91E}"/>
              </a:ext>
            </a:extLst>
          </p:cNvPr>
          <p:cNvSpPr/>
          <p:nvPr/>
        </p:nvSpPr>
        <p:spPr>
          <a:xfrm>
            <a:off x="1149926" y="1811363"/>
            <a:ext cx="9268691" cy="2400657"/>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Anything inside the </a:t>
            </a:r>
            <a:r>
              <a:rPr lang="en-US" sz="2000" dirty="0">
                <a:highlight>
                  <a:srgbClr val="FFFF00"/>
                </a:highlight>
                <a:latin typeface="Arial" panose="020B0604020202020204" pitchFamily="34" charset="0"/>
                <a:cs typeface="Arial" panose="020B0604020202020204" pitchFamily="34" charset="0"/>
              </a:rPr>
              <a:t>&lt;</a:t>
            </a:r>
            <a:r>
              <a:rPr lang="en-US" sz="2000" dirty="0" err="1">
                <a:highlight>
                  <a:srgbClr val="FFFF00"/>
                </a:highlight>
                <a:latin typeface="Arial" panose="020B0604020202020204" pitchFamily="34" charset="0"/>
                <a:cs typeface="Arial" panose="020B0604020202020204" pitchFamily="34" charset="0"/>
              </a:rPr>
              <a:t>FancyBorder</a:t>
            </a:r>
            <a:r>
              <a:rPr lang="en-US" sz="2000" dirty="0">
                <a:highlight>
                  <a:srgbClr val="FFFF00"/>
                </a:highlight>
                <a:latin typeface="Arial" panose="020B0604020202020204" pitchFamily="34" charset="0"/>
                <a:cs typeface="Arial" panose="020B0604020202020204" pitchFamily="34" charset="0"/>
              </a:rPr>
              <a:t>&gt;</a:t>
            </a:r>
            <a:r>
              <a:rPr lang="en-US" sz="2000" dirty="0">
                <a:latin typeface="Arial" panose="020B0604020202020204" pitchFamily="34" charset="0"/>
                <a:cs typeface="Arial" panose="020B0604020202020204" pitchFamily="34" charset="0"/>
              </a:rPr>
              <a:t> JSX tag gets passed into the </a:t>
            </a:r>
            <a:r>
              <a:rPr lang="en-US" sz="2000" dirty="0" err="1">
                <a:highlight>
                  <a:srgbClr val="FFFF00"/>
                </a:highlight>
                <a:latin typeface="Arial" panose="020B0604020202020204" pitchFamily="34" charset="0"/>
                <a:cs typeface="Arial" panose="020B0604020202020204" pitchFamily="34" charset="0"/>
              </a:rPr>
              <a:t>FancyBorder</a:t>
            </a:r>
            <a:r>
              <a:rPr lang="en-US" sz="2000" dirty="0">
                <a:latin typeface="Arial" panose="020B0604020202020204" pitchFamily="34" charset="0"/>
                <a:cs typeface="Arial" panose="020B0604020202020204" pitchFamily="34" charset="0"/>
              </a:rPr>
              <a:t> component as a children prop. Since </a:t>
            </a:r>
            <a:r>
              <a:rPr lang="en-US" sz="2000" dirty="0" err="1">
                <a:highlight>
                  <a:srgbClr val="FFFF00"/>
                </a:highlight>
                <a:latin typeface="Arial" panose="020B0604020202020204" pitchFamily="34" charset="0"/>
                <a:cs typeface="Arial" panose="020B0604020202020204" pitchFamily="34" charset="0"/>
              </a:rPr>
              <a:t>FancyBorder</a:t>
            </a:r>
            <a:r>
              <a:rPr lang="en-US" sz="2000" dirty="0">
                <a:latin typeface="Arial" panose="020B0604020202020204" pitchFamily="34" charset="0"/>
                <a:cs typeface="Arial" panose="020B0604020202020204" pitchFamily="34" charset="0"/>
              </a:rPr>
              <a:t> renders {</a:t>
            </a:r>
            <a:r>
              <a:rPr lang="en-US" sz="2000" dirty="0" err="1">
                <a:highlight>
                  <a:srgbClr val="FFFF00"/>
                </a:highlight>
                <a:latin typeface="Arial" panose="020B0604020202020204" pitchFamily="34" charset="0"/>
                <a:cs typeface="Arial" panose="020B0604020202020204" pitchFamily="34" charset="0"/>
              </a:rPr>
              <a:t>props.children</a:t>
            </a:r>
            <a:r>
              <a:rPr lang="en-US" sz="2000" dirty="0">
                <a:latin typeface="Arial" panose="020B0604020202020204" pitchFamily="34" charset="0"/>
                <a:cs typeface="Arial" panose="020B0604020202020204" pitchFamily="34" charset="0"/>
              </a:rPr>
              <a:t>} inside a </a:t>
            </a:r>
            <a:r>
              <a:rPr lang="en-US" sz="2000" dirty="0">
                <a:highlight>
                  <a:srgbClr val="FFFF00"/>
                </a:highlight>
                <a:latin typeface="Arial" panose="020B0604020202020204" pitchFamily="34" charset="0"/>
                <a:cs typeface="Arial" panose="020B0604020202020204" pitchFamily="34" charset="0"/>
              </a:rPr>
              <a:t>&lt;div&gt;</a:t>
            </a:r>
            <a:r>
              <a:rPr lang="en-US" sz="2000" dirty="0">
                <a:latin typeface="Arial" panose="020B0604020202020204" pitchFamily="34" charset="0"/>
                <a:cs typeface="Arial" panose="020B0604020202020204" pitchFamily="34" charset="0"/>
              </a:rPr>
              <a:t>, the passed elements appear in the final output.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While this is less common, sometimes you might need multiple “holes” in a component. In such cases you may come up with your own convention instead of using children:</a:t>
            </a:r>
          </a:p>
        </p:txBody>
      </p:sp>
    </p:spTree>
    <p:extLst>
      <p:ext uri="{BB962C8B-B14F-4D97-AF65-F5344CB8AC3E}">
        <p14:creationId xmlns:p14="http://schemas.microsoft.com/office/powerpoint/2010/main" val="12267015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FC7F5E-21DB-B246-B500-BE5AB343C79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31</a:t>
            </a:fld>
            <a:endParaRPr lang="ja-JP" altLang="en-US"/>
          </a:p>
        </p:txBody>
      </p:sp>
      <p:sp>
        <p:nvSpPr>
          <p:cNvPr id="3" name="Rectangle 2">
            <a:extLst>
              <a:ext uri="{FF2B5EF4-FFF2-40B4-BE49-F238E27FC236}">
                <a16:creationId xmlns:a16="http://schemas.microsoft.com/office/drawing/2014/main" id="{91C43A72-453C-4044-B4B1-E1365C0FFFE0}"/>
              </a:ext>
            </a:extLst>
          </p:cNvPr>
          <p:cNvSpPr/>
          <p:nvPr/>
        </p:nvSpPr>
        <p:spPr>
          <a:xfrm>
            <a:off x="533401" y="58846"/>
            <a:ext cx="6096000" cy="6740307"/>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SplitPane</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SplitPane</a:t>
            </a:r>
            <a:r>
              <a:rPr lang="en-US" sz="1800" dirty="0">
                <a:solidFill>
                  <a:srgbClr val="86B300"/>
                </a:solidFill>
                <a:latin typeface="var(--font-monospace)"/>
              </a:rPr>
              <a:t>"</a:t>
            </a:r>
            <a:r>
              <a:rPr lang="en-US" sz="1800" dirty="0">
                <a:solidFill>
                  <a:srgbClr val="5C6773"/>
                </a:solidFill>
                <a:latin typeface="var(--font-monospace)"/>
              </a:rPr>
              <a:t>&gt;</a:t>
            </a:r>
          </a:p>
          <a:p>
            <a:r>
              <a:rPr lang="en-US" sz="1800" dirty="0">
                <a:solidFill>
                  <a:srgbClr val="5C6773"/>
                </a:solidFill>
                <a:latin typeface="var(--font-monospace)"/>
              </a:rPr>
              <a:t>      &lt;div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SplitPane</a:t>
            </a:r>
            <a:r>
              <a:rPr lang="en-US" sz="1800" dirty="0">
                <a:solidFill>
                  <a:srgbClr val="86B300"/>
                </a:solidFill>
                <a:latin typeface="var(--font-monospace)"/>
              </a:rPr>
              <a:t>-left"</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props.left</a:t>
            </a:r>
            <a:r>
              <a:rPr lang="en-US" sz="1800" dirty="0">
                <a:solidFill>
                  <a:srgbClr val="5C6773"/>
                </a:solidFill>
                <a:latin typeface="var(--font-monospace)"/>
              </a:rPr>
              <a:t>}</a:t>
            </a:r>
          </a:p>
          <a:p>
            <a:r>
              <a:rPr lang="en-US" sz="1800" dirty="0">
                <a:solidFill>
                  <a:srgbClr val="5C6773"/>
                </a:solidFill>
                <a:latin typeface="var(--font-monospace)"/>
              </a:rPr>
              <a:t>      &lt;/div&gt;</a:t>
            </a:r>
          </a:p>
          <a:p>
            <a:r>
              <a:rPr lang="en-US" sz="1800" dirty="0">
                <a:solidFill>
                  <a:srgbClr val="5C6773"/>
                </a:solidFill>
                <a:latin typeface="var(--font-monospace)"/>
              </a:rPr>
              <a:t>      &lt;div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SplitPane</a:t>
            </a:r>
            <a:r>
              <a:rPr lang="en-US" sz="1800" dirty="0">
                <a:solidFill>
                  <a:srgbClr val="86B300"/>
                </a:solidFill>
                <a:latin typeface="var(--font-monospace)"/>
              </a:rPr>
              <a:t>-right"</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props.right</a:t>
            </a:r>
            <a:r>
              <a:rPr lang="en-US" sz="1800" dirty="0">
                <a:solidFill>
                  <a:srgbClr val="5C6773"/>
                </a:solidFill>
                <a:latin typeface="var(--font-monospace)"/>
              </a:rPr>
              <a:t>}</a:t>
            </a:r>
          </a:p>
          <a:p>
            <a:r>
              <a:rPr lang="en-US" sz="1800" dirty="0">
                <a:solidFill>
                  <a:srgbClr val="5C6773"/>
                </a:solidFill>
                <a:latin typeface="var(--font-monospace)"/>
              </a:rPr>
              <a:t>      &lt;/div&gt;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a:solidFill>
                  <a:srgbClr val="41A6D9"/>
                </a:solidFill>
                <a:latin typeface="var(--font-monospace)"/>
              </a:rPr>
              <a:t>App</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41A6D9"/>
                </a:solidFill>
                <a:latin typeface="var(--font-monospace)"/>
              </a:rPr>
              <a:t>SplitPane</a:t>
            </a:r>
            <a:endParaRPr lang="en-US" sz="1800" dirty="0">
              <a:solidFill>
                <a:srgbClr val="5C6773"/>
              </a:solidFill>
              <a:latin typeface="var(--font-monospace)"/>
            </a:endParaRPr>
          </a:p>
          <a:p>
            <a:r>
              <a:rPr lang="en-US" sz="1800" dirty="0">
                <a:solidFill>
                  <a:srgbClr val="5C6773"/>
                </a:solidFill>
                <a:latin typeface="var(--font-monospace)"/>
              </a:rPr>
              <a:t>      left={</a:t>
            </a:r>
          </a:p>
          <a:p>
            <a:r>
              <a:rPr lang="en-US" sz="1800" dirty="0">
                <a:solidFill>
                  <a:srgbClr val="5C6773"/>
                </a:solidFill>
                <a:latin typeface="var(--font-monospace)"/>
              </a:rPr>
              <a:t>        &lt;</a:t>
            </a:r>
            <a:r>
              <a:rPr lang="en-US" sz="1800" dirty="0">
                <a:solidFill>
                  <a:srgbClr val="41A6D9"/>
                </a:solidFill>
                <a:latin typeface="var(--font-monospace)"/>
              </a:rPr>
              <a:t>Contacts</a:t>
            </a:r>
            <a:r>
              <a:rPr lang="en-US" sz="1800" dirty="0">
                <a:solidFill>
                  <a:srgbClr val="5C6773"/>
                </a:solidFill>
                <a:latin typeface="var(--font-monospace)"/>
              </a:rPr>
              <a:t> /&gt;</a:t>
            </a:r>
          </a:p>
          <a:p>
            <a:r>
              <a:rPr lang="en-US" sz="1800" dirty="0">
                <a:solidFill>
                  <a:srgbClr val="5C6773"/>
                </a:solidFill>
                <a:latin typeface="var(--font-monospace)"/>
              </a:rPr>
              <a:t>      }</a:t>
            </a:r>
          </a:p>
          <a:p>
            <a:r>
              <a:rPr lang="en-US" sz="1800" dirty="0">
                <a:solidFill>
                  <a:srgbClr val="5C6773"/>
                </a:solidFill>
                <a:latin typeface="var(--font-monospace)"/>
              </a:rPr>
              <a:t>      right={</a:t>
            </a:r>
          </a:p>
          <a:p>
            <a:r>
              <a:rPr lang="en-US" sz="1800" dirty="0">
                <a:solidFill>
                  <a:srgbClr val="5C6773"/>
                </a:solidFill>
                <a:latin typeface="var(--font-monospace)"/>
              </a:rPr>
              <a:t>        &lt;</a:t>
            </a:r>
            <a:r>
              <a:rPr lang="en-US" sz="1800" dirty="0">
                <a:solidFill>
                  <a:srgbClr val="41A6D9"/>
                </a:solidFill>
                <a:latin typeface="var(--font-monospace)"/>
              </a:rPr>
              <a:t>Chat</a:t>
            </a:r>
            <a:r>
              <a:rPr lang="en-US" sz="1800" dirty="0">
                <a:solidFill>
                  <a:srgbClr val="5C6773"/>
                </a:solidFill>
                <a:latin typeface="var(--font-monospace)"/>
              </a:rPr>
              <a:t> /&gt;</a:t>
            </a:r>
          </a:p>
          <a:p>
            <a:r>
              <a:rPr lang="en-US" sz="1800" dirty="0">
                <a:solidFill>
                  <a:srgbClr val="5C6773"/>
                </a:solidFill>
                <a:latin typeface="var(--font-monospace)"/>
              </a:rPr>
              <a:t>      } /&gt;</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4" name="Rectangle 3">
            <a:extLst>
              <a:ext uri="{FF2B5EF4-FFF2-40B4-BE49-F238E27FC236}">
                <a16:creationId xmlns:a16="http://schemas.microsoft.com/office/drawing/2014/main" id="{BB6A7731-0127-C04A-B97A-143EC809671A}"/>
              </a:ext>
            </a:extLst>
          </p:cNvPr>
          <p:cNvSpPr/>
          <p:nvPr/>
        </p:nvSpPr>
        <p:spPr>
          <a:xfrm>
            <a:off x="6629401" y="2474892"/>
            <a:ext cx="5029197" cy="2246769"/>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elements like </a:t>
            </a:r>
            <a:r>
              <a:rPr lang="en-US" sz="2000" dirty="0">
                <a:highlight>
                  <a:srgbClr val="FFFF00"/>
                </a:highlight>
                <a:latin typeface="Arial" panose="020B0604020202020204" pitchFamily="34" charset="0"/>
                <a:cs typeface="Arial" panose="020B0604020202020204" pitchFamily="34" charset="0"/>
              </a:rPr>
              <a:t>&lt;Contacts /&gt;</a:t>
            </a:r>
            <a:r>
              <a:rPr lang="en-US" sz="2000" dirty="0">
                <a:latin typeface="Arial" panose="020B0604020202020204" pitchFamily="34" charset="0"/>
                <a:cs typeface="Arial" panose="020B0604020202020204" pitchFamily="34" charset="0"/>
              </a:rPr>
              <a:t> and </a:t>
            </a:r>
            <a:r>
              <a:rPr lang="en-US" sz="2000" dirty="0">
                <a:highlight>
                  <a:srgbClr val="FFFF00"/>
                </a:highlight>
                <a:latin typeface="Arial" panose="020B0604020202020204" pitchFamily="34" charset="0"/>
                <a:cs typeface="Arial" panose="020B0604020202020204" pitchFamily="34" charset="0"/>
              </a:rPr>
              <a:t>&lt;Chat /&gt;</a:t>
            </a:r>
            <a:r>
              <a:rPr lang="en-US" sz="2000" dirty="0">
                <a:latin typeface="Arial" panose="020B0604020202020204" pitchFamily="34" charset="0"/>
                <a:cs typeface="Arial" panose="020B0604020202020204" pitchFamily="34" charset="0"/>
              </a:rPr>
              <a:t> are just objects, so you can pass them as props like any other data. This approach may remind you of “slots” in other libraries but there are no limitations on what you can pass as props in React.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614978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C40EA-C56A-A047-8CCD-C3B8768E9CF4}"/>
              </a:ext>
            </a:extLst>
          </p:cNvPr>
          <p:cNvSpPr>
            <a:spLocks noGrp="1"/>
          </p:cNvSpPr>
          <p:nvPr>
            <p:ph type="title"/>
          </p:nvPr>
        </p:nvSpPr>
        <p:spPr/>
        <p:txBody>
          <a:bodyPr/>
          <a:lstStyle/>
          <a:p>
            <a:r>
              <a:rPr lang="en-US" dirty="0"/>
              <a:t>Specialization</a:t>
            </a:r>
            <a:endParaRPr lang="en-VN" dirty="0"/>
          </a:p>
        </p:txBody>
      </p:sp>
      <p:sp>
        <p:nvSpPr>
          <p:cNvPr id="3" name="Slide Number Placeholder 2">
            <a:extLst>
              <a:ext uri="{FF2B5EF4-FFF2-40B4-BE49-F238E27FC236}">
                <a16:creationId xmlns:a16="http://schemas.microsoft.com/office/drawing/2014/main" id="{CD4F652A-97DC-FE4C-9365-E846DA2052C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32</a:t>
            </a:fld>
            <a:endParaRPr lang="ja-JP" altLang="en-US"/>
          </a:p>
        </p:txBody>
      </p:sp>
      <p:sp>
        <p:nvSpPr>
          <p:cNvPr id="4" name="Rectangle 3">
            <a:extLst>
              <a:ext uri="{FF2B5EF4-FFF2-40B4-BE49-F238E27FC236}">
                <a16:creationId xmlns:a16="http://schemas.microsoft.com/office/drawing/2014/main" id="{31E1976C-E362-E44F-94DF-896719DB87F5}"/>
              </a:ext>
            </a:extLst>
          </p:cNvPr>
          <p:cNvSpPr/>
          <p:nvPr/>
        </p:nvSpPr>
        <p:spPr>
          <a:xfrm>
            <a:off x="1066799" y="2243731"/>
            <a:ext cx="9033164" cy="1785104"/>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Sometimes we think about components as being “special cases” of other components. For example, we might say that a </a:t>
            </a:r>
            <a:r>
              <a:rPr lang="en-US" sz="2000" dirty="0" err="1">
                <a:highlight>
                  <a:srgbClr val="FFFF00"/>
                </a:highlight>
                <a:latin typeface="Arial" panose="020B0604020202020204" pitchFamily="34" charset="0"/>
                <a:cs typeface="Arial" panose="020B0604020202020204" pitchFamily="34" charset="0"/>
              </a:rPr>
              <a:t>WelcomeDialog</a:t>
            </a:r>
            <a:r>
              <a:rPr lang="en-US" sz="2000" dirty="0">
                <a:latin typeface="Arial" panose="020B0604020202020204" pitchFamily="34" charset="0"/>
                <a:cs typeface="Arial" panose="020B0604020202020204" pitchFamily="34" charset="0"/>
              </a:rPr>
              <a:t> is a special case of </a:t>
            </a:r>
            <a:r>
              <a:rPr lang="en-US" sz="2000" dirty="0">
                <a:highlight>
                  <a:srgbClr val="FFFF00"/>
                </a:highlight>
                <a:latin typeface="Arial" panose="020B0604020202020204" pitchFamily="34" charset="0"/>
                <a:cs typeface="Arial" panose="020B0604020202020204" pitchFamily="34" charset="0"/>
              </a:rPr>
              <a:t>Dialog</a:t>
            </a:r>
            <a:r>
              <a:rPr lang="en-US" sz="2000" dirty="0">
                <a:latin typeface="Arial" panose="020B0604020202020204" pitchFamily="34" charset="0"/>
                <a:cs typeface="Arial" panose="020B0604020202020204" pitchFamily="34" charset="0"/>
              </a:rPr>
              <a: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 React, this is also achieved by composition, where a more “specific” component renders a more “generic” one and configures it with props:</a:t>
            </a:r>
          </a:p>
        </p:txBody>
      </p:sp>
    </p:spTree>
    <p:extLst>
      <p:ext uri="{BB962C8B-B14F-4D97-AF65-F5344CB8AC3E}">
        <p14:creationId xmlns:p14="http://schemas.microsoft.com/office/powerpoint/2010/main" val="12923597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7E42D57-890E-A94E-8876-91B63F3858A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33</a:t>
            </a:fld>
            <a:endParaRPr lang="ja-JP" altLang="en-US"/>
          </a:p>
        </p:txBody>
      </p:sp>
      <p:sp>
        <p:nvSpPr>
          <p:cNvPr id="4" name="Rectangle 3">
            <a:extLst>
              <a:ext uri="{FF2B5EF4-FFF2-40B4-BE49-F238E27FC236}">
                <a16:creationId xmlns:a16="http://schemas.microsoft.com/office/drawing/2014/main" id="{8F38B14A-4254-6448-A4DC-7226FF1BF765}"/>
              </a:ext>
            </a:extLst>
          </p:cNvPr>
          <p:cNvSpPr/>
          <p:nvPr/>
        </p:nvSpPr>
        <p:spPr>
          <a:xfrm>
            <a:off x="1265761" y="724039"/>
            <a:ext cx="6096000" cy="5632311"/>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a:solidFill>
                  <a:srgbClr val="41A6D9"/>
                </a:solidFill>
                <a:latin typeface="var(--font-monospace)"/>
              </a:rPr>
              <a:t>Dialog</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41A6D9"/>
                </a:solidFill>
                <a:latin typeface="var(--font-monospace)"/>
              </a:rPr>
              <a:t>FancyBorder</a:t>
            </a:r>
            <a:r>
              <a:rPr lang="en-US" sz="1800" dirty="0">
                <a:solidFill>
                  <a:srgbClr val="5C6773"/>
                </a:solidFill>
                <a:latin typeface="var(--font-monospace)"/>
              </a:rPr>
              <a:t> color=</a:t>
            </a:r>
            <a:r>
              <a:rPr lang="en-US" sz="1800" dirty="0">
                <a:solidFill>
                  <a:srgbClr val="86B300"/>
                </a:solidFill>
                <a:latin typeface="var(--font-monospace)"/>
              </a:rPr>
              <a:t>"blue"</a:t>
            </a:r>
            <a:r>
              <a:rPr lang="en-US" sz="1800" dirty="0">
                <a:solidFill>
                  <a:srgbClr val="5C6773"/>
                </a:solidFill>
                <a:latin typeface="var(--font-monospace)"/>
              </a:rPr>
              <a:t>&gt;</a:t>
            </a:r>
          </a:p>
          <a:p>
            <a:r>
              <a:rPr lang="en-US" sz="1800" dirty="0">
                <a:solidFill>
                  <a:srgbClr val="5C6773"/>
                </a:solidFill>
                <a:latin typeface="var(--font-monospace)"/>
              </a:rPr>
              <a:t>      &lt;h1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"Dialog-title"</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props.title</a:t>
            </a:r>
            <a:r>
              <a:rPr lang="en-US" sz="1800" dirty="0">
                <a:solidFill>
                  <a:srgbClr val="5C6773"/>
                </a:solidFill>
                <a:latin typeface="var(--font-monospace)"/>
              </a:rPr>
              <a:t>}</a:t>
            </a:r>
          </a:p>
          <a:p>
            <a:r>
              <a:rPr lang="en-US" sz="1800" dirty="0">
                <a:solidFill>
                  <a:srgbClr val="5C6773"/>
                </a:solidFill>
                <a:latin typeface="var(--font-monospace)"/>
              </a:rPr>
              <a:t>      &lt;/h1&gt;</a:t>
            </a:r>
          </a:p>
          <a:p>
            <a:r>
              <a:rPr lang="en-US" sz="1800" dirty="0">
                <a:solidFill>
                  <a:srgbClr val="5C6773"/>
                </a:solidFill>
                <a:latin typeface="var(--font-monospace)"/>
              </a:rPr>
              <a:t>      &lt;p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"Dialog-message"</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props.message</a:t>
            </a:r>
            <a:r>
              <a:rPr lang="en-US" sz="1800" dirty="0">
                <a:solidFill>
                  <a:srgbClr val="5C6773"/>
                </a:solidFill>
                <a:latin typeface="var(--font-monospace)"/>
              </a:rPr>
              <a:t>}</a:t>
            </a:r>
          </a:p>
          <a:p>
            <a:r>
              <a:rPr lang="en-US" sz="1800" dirty="0">
                <a:solidFill>
                  <a:srgbClr val="5C6773"/>
                </a:solidFill>
                <a:latin typeface="var(--font-monospace)"/>
              </a:rPr>
              <a:t>      &lt;/p&gt;</a:t>
            </a:r>
          </a:p>
          <a:p>
            <a:r>
              <a:rPr lang="en-US" sz="1800" dirty="0">
                <a:solidFill>
                  <a:srgbClr val="5C6773"/>
                </a:solidFill>
                <a:latin typeface="var(--font-monospace)"/>
              </a:rPr>
              <a:t>    &lt;/</a:t>
            </a:r>
            <a:r>
              <a:rPr lang="en-US" sz="1800" dirty="0" err="1">
                <a:solidFill>
                  <a:srgbClr val="41A6D9"/>
                </a:solidFill>
                <a:latin typeface="var(--font-monospace)"/>
              </a:rPr>
              <a:t>FancyBorder</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WelcomeDialog</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a:solidFill>
                  <a:srgbClr val="41A6D9"/>
                </a:solidFill>
                <a:latin typeface="var(--font-monospace)"/>
              </a:rPr>
              <a:t>Dialog</a:t>
            </a:r>
            <a:endParaRPr lang="en-US" sz="1800" dirty="0">
              <a:solidFill>
                <a:srgbClr val="5C6773"/>
              </a:solidFill>
              <a:latin typeface="var(--font-monospace)"/>
            </a:endParaRPr>
          </a:p>
          <a:p>
            <a:r>
              <a:rPr lang="en-US" sz="1800" dirty="0">
                <a:solidFill>
                  <a:srgbClr val="5C6773"/>
                </a:solidFill>
                <a:latin typeface="var(--font-monospace)"/>
              </a:rPr>
              <a:t>      title=</a:t>
            </a:r>
            <a:r>
              <a:rPr lang="en-US" sz="1800" dirty="0">
                <a:solidFill>
                  <a:srgbClr val="86B300"/>
                </a:solidFill>
                <a:latin typeface="var(--font-monospace)"/>
              </a:rPr>
              <a:t>"Welcome"</a:t>
            </a:r>
            <a:endParaRPr lang="en-US" sz="1800" dirty="0">
              <a:solidFill>
                <a:srgbClr val="5C6773"/>
              </a:solidFill>
              <a:latin typeface="var(--font-monospace)"/>
            </a:endParaRPr>
          </a:p>
          <a:p>
            <a:r>
              <a:rPr lang="en-US" sz="1800" dirty="0">
                <a:solidFill>
                  <a:srgbClr val="5C6773"/>
                </a:solidFill>
                <a:latin typeface="var(--font-monospace)"/>
              </a:rPr>
              <a:t>      message=</a:t>
            </a:r>
            <a:r>
              <a:rPr lang="en-US" sz="1800" dirty="0">
                <a:solidFill>
                  <a:srgbClr val="86B300"/>
                </a:solidFill>
                <a:latin typeface="var(--font-monospace)"/>
              </a:rPr>
              <a:t>"Thank you for visiting our spacecraft!"</a:t>
            </a:r>
            <a:r>
              <a:rPr lang="en-US" sz="1800" dirty="0">
                <a:solidFill>
                  <a:srgbClr val="5C6773"/>
                </a:solidFill>
                <a:latin typeface="var(--font-monospace)"/>
              </a:rPr>
              <a:t> /&gt;</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1933322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CE5A902-C711-3D44-8AE2-2B15FE5258C0}"/>
              </a:ext>
            </a:extLst>
          </p:cNvPr>
          <p:cNvSpPr/>
          <p:nvPr/>
        </p:nvSpPr>
        <p:spPr>
          <a:xfrm>
            <a:off x="6262255" y="812165"/>
            <a:ext cx="5278582" cy="5909310"/>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a:solidFill>
                  <a:srgbClr val="41A6D9"/>
                </a:solidFill>
                <a:latin typeface="var(--font-monospace)"/>
              </a:rPr>
              <a:t>Dialog</a:t>
            </a:r>
            <a:r>
              <a:rPr lang="en-US" sz="1800" dirty="0">
                <a:solidFill>
                  <a:srgbClr val="5C6773"/>
                </a:solidFill>
                <a:latin typeface="var(--font-monospace)"/>
              </a:rPr>
              <a:t> title=</a:t>
            </a:r>
            <a:r>
              <a:rPr lang="en-US" sz="1800" dirty="0">
                <a:solidFill>
                  <a:srgbClr val="86B300"/>
                </a:solidFill>
                <a:latin typeface="var(--font-monospace)"/>
              </a:rPr>
              <a:t>"Mars Exploration Program"</a:t>
            </a:r>
            <a:endParaRPr lang="en-US" sz="1800" dirty="0">
              <a:solidFill>
                <a:srgbClr val="5C6773"/>
              </a:solidFill>
              <a:latin typeface="var(--font-monospace)"/>
            </a:endParaRPr>
          </a:p>
          <a:p>
            <a:r>
              <a:rPr lang="en-US" sz="1800" dirty="0">
                <a:solidFill>
                  <a:srgbClr val="5C6773"/>
                </a:solidFill>
                <a:latin typeface="var(--font-monospace)"/>
              </a:rPr>
              <a:t>              message=</a:t>
            </a:r>
            <a:r>
              <a:rPr lang="en-US" sz="1800" dirty="0">
                <a:solidFill>
                  <a:srgbClr val="86B300"/>
                </a:solidFill>
                <a:latin typeface="var(--font-monospace)"/>
              </a:rPr>
              <a:t>"How should we refer to you?"</a:t>
            </a:r>
            <a:r>
              <a:rPr lang="en-US" sz="1800" dirty="0">
                <a:solidFill>
                  <a:srgbClr val="5C6773"/>
                </a:solidFill>
                <a:latin typeface="var(--font-monospace)"/>
              </a:rPr>
              <a:t>&gt;</a:t>
            </a:r>
          </a:p>
          <a:p>
            <a:r>
              <a:rPr lang="en-US" sz="1800" dirty="0">
                <a:solidFill>
                  <a:srgbClr val="5C6773"/>
                </a:solidFill>
                <a:latin typeface="var(--font-monospace)"/>
              </a:rPr>
              <a:t>        &lt;input value={</a:t>
            </a:r>
            <a:r>
              <a:rPr lang="en-US" sz="1800" dirty="0" err="1">
                <a:solidFill>
                  <a:srgbClr val="F2590C"/>
                </a:solidFill>
                <a:latin typeface="var(--font-monospace)"/>
              </a:rPr>
              <a:t>this</a:t>
            </a:r>
            <a:r>
              <a:rPr lang="en-US" sz="1800" dirty="0" err="1">
                <a:solidFill>
                  <a:srgbClr val="5C6773"/>
                </a:solidFill>
                <a:latin typeface="var(--font-monospace)"/>
              </a:rPr>
              <a:t>.state.login</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onChange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/&gt;</a:t>
            </a:r>
          </a:p>
          <a:p>
            <a:r>
              <a:rPr lang="en-US" sz="1800" dirty="0">
                <a:solidFill>
                  <a:srgbClr val="5C6773"/>
                </a:solidFill>
                <a:latin typeface="var(--font-monospace)"/>
              </a:rPr>
              <a:t>        &lt;button </a:t>
            </a:r>
            <a:r>
              <a:rPr lang="en-US" sz="1800" dirty="0" err="1">
                <a:solidFill>
                  <a:srgbClr val="5C6773"/>
                </a:solidFill>
                <a:latin typeface="var(--font-monospace)"/>
              </a:rPr>
              <a:t>onClick</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.handleSignUp</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a:solidFill>
                  <a:srgbClr val="41A6D9"/>
                </a:solidFill>
                <a:latin typeface="var(--font-monospace)"/>
              </a:rPr>
              <a:t>Sign</a:t>
            </a:r>
            <a:r>
              <a:rPr lang="en-US" sz="1800" dirty="0">
                <a:solidFill>
                  <a:srgbClr val="5C6773"/>
                </a:solidFill>
                <a:latin typeface="var(--font-monospace)"/>
              </a:rPr>
              <a:t> </a:t>
            </a:r>
            <a:r>
              <a:rPr lang="en-US" sz="1800" dirty="0">
                <a:solidFill>
                  <a:srgbClr val="41A6D9"/>
                </a:solidFill>
                <a:latin typeface="var(--font-monospace)"/>
              </a:rPr>
              <a:t>Me</a:t>
            </a:r>
            <a:r>
              <a:rPr lang="en-US" sz="1800" dirty="0">
                <a:solidFill>
                  <a:srgbClr val="5C6773"/>
                </a:solidFill>
                <a:latin typeface="var(--font-monospace)"/>
              </a:rPr>
              <a:t> </a:t>
            </a:r>
            <a:r>
              <a:rPr lang="en-US" sz="1800" dirty="0">
                <a:solidFill>
                  <a:srgbClr val="41A6D9"/>
                </a:solidFill>
                <a:latin typeface="var(--font-monospace)"/>
              </a:rPr>
              <a:t>Up</a:t>
            </a:r>
            <a:r>
              <a:rPr lang="en-US" sz="1800" dirty="0">
                <a:solidFill>
                  <a:srgbClr val="5C6773"/>
                </a:solidFill>
                <a:latin typeface="var(--font-monospace)"/>
              </a:rPr>
              <a:t>!</a:t>
            </a:r>
          </a:p>
          <a:p>
            <a:r>
              <a:rPr lang="en-US" sz="1800" dirty="0">
                <a:solidFill>
                  <a:srgbClr val="5C6773"/>
                </a:solidFill>
                <a:latin typeface="var(--font-monospace)"/>
              </a:rPr>
              <a:t>        &lt;/button&gt;</a:t>
            </a:r>
          </a:p>
          <a:p>
            <a:r>
              <a:rPr lang="en-US" sz="1800" dirty="0">
                <a:solidFill>
                  <a:srgbClr val="5C6773"/>
                </a:solidFill>
                <a:latin typeface="var(--font-monospace)"/>
              </a:rPr>
              <a:t>      &lt;/</a:t>
            </a:r>
            <a:r>
              <a:rPr lang="en-US" sz="1800" dirty="0">
                <a:solidFill>
                  <a:srgbClr val="41A6D9"/>
                </a:solidFill>
                <a:latin typeface="var(--font-monospace)"/>
              </a:rPr>
              <a:t>Dialog</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({login: </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handleSignUp</a:t>
            </a:r>
            <a:r>
              <a:rPr lang="en-US" sz="1800" dirty="0">
                <a:solidFill>
                  <a:srgbClr val="5C6773"/>
                </a:solidFill>
                <a:latin typeface="var(--font-monospace)"/>
              </a:rPr>
              <a:t>() {</a:t>
            </a:r>
          </a:p>
          <a:p>
            <a:r>
              <a:rPr lang="en-US" sz="1800" dirty="0">
                <a:solidFill>
                  <a:srgbClr val="5C6773"/>
                </a:solidFill>
                <a:latin typeface="var(--font-monospace)"/>
              </a:rPr>
              <a:t>    alert(</a:t>
            </a:r>
            <a:r>
              <a:rPr lang="en-US" sz="1800" dirty="0">
                <a:solidFill>
                  <a:srgbClr val="86B300"/>
                </a:solidFill>
                <a:latin typeface="var(--font-monospace)"/>
              </a:rPr>
              <a:t>`Welcome aboard, </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.state.login</a:t>
            </a:r>
            <a:r>
              <a:rPr lang="en-US" sz="1800" dirty="0">
                <a:solidFill>
                  <a:srgbClr val="5C6773"/>
                </a:solidFill>
                <a:latin typeface="var(--font-monospace)"/>
              </a:rPr>
              <a:t>}</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2" name="Slide Number Placeholder 1">
            <a:extLst>
              <a:ext uri="{FF2B5EF4-FFF2-40B4-BE49-F238E27FC236}">
                <a16:creationId xmlns:a16="http://schemas.microsoft.com/office/drawing/2014/main" id="{DA0A27AD-A4D3-C944-AE19-1F42CAEB08E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34</a:t>
            </a:fld>
            <a:endParaRPr lang="ja-JP" altLang="en-US"/>
          </a:p>
        </p:txBody>
      </p:sp>
      <p:sp>
        <p:nvSpPr>
          <p:cNvPr id="3" name="Rectangle 2">
            <a:extLst>
              <a:ext uri="{FF2B5EF4-FFF2-40B4-BE49-F238E27FC236}">
                <a16:creationId xmlns:a16="http://schemas.microsoft.com/office/drawing/2014/main" id="{E042F224-3A10-2D42-B846-98A764CA656A}"/>
              </a:ext>
            </a:extLst>
          </p:cNvPr>
          <p:cNvSpPr/>
          <p:nvPr/>
        </p:nvSpPr>
        <p:spPr>
          <a:xfrm>
            <a:off x="308608" y="351804"/>
            <a:ext cx="8183651"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Composition works equally well for components defined as classes:</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1959BEFB-585A-EB4C-89C7-782F7F958C16}"/>
              </a:ext>
            </a:extLst>
          </p:cNvPr>
          <p:cNvSpPr/>
          <p:nvPr/>
        </p:nvSpPr>
        <p:spPr>
          <a:xfrm>
            <a:off x="533401" y="812165"/>
            <a:ext cx="5091544" cy="5909310"/>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a:solidFill>
                  <a:srgbClr val="41A6D9"/>
                </a:solidFill>
                <a:latin typeface="var(--font-monospace)"/>
              </a:rPr>
              <a:t>Dialog</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41A6D9"/>
                </a:solidFill>
                <a:latin typeface="var(--font-monospace)"/>
              </a:rPr>
              <a:t>FancyBorder</a:t>
            </a:r>
            <a:r>
              <a:rPr lang="en-US" sz="1800" dirty="0">
                <a:solidFill>
                  <a:srgbClr val="5C6773"/>
                </a:solidFill>
                <a:latin typeface="var(--font-monospace)"/>
              </a:rPr>
              <a:t> color=</a:t>
            </a:r>
            <a:r>
              <a:rPr lang="en-US" sz="1800" dirty="0">
                <a:solidFill>
                  <a:srgbClr val="86B300"/>
                </a:solidFill>
                <a:latin typeface="var(--font-monospace)"/>
              </a:rPr>
              <a:t>"blue"</a:t>
            </a:r>
            <a:r>
              <a:rPr lang="en-US" sz="1800" dirty="0">
                <a:solidFill>
                  <a:srgbClr val="5C6773"/>
                </a:solidFill>
                <a:latin typeface="var(--font-monospace)"/>
              </a:rPr>
              <a:t>&gt;</a:t>
            </a:r>
          </a:p>
          <a:p>
            <a:r>
              <a:rPr lang="en-US" sz="1800" dirty="0">
                <a:solidFill>
                  <a:srgbClr val="5C6773"/>
                </a:solidFill>
                <a:latin typeface="var(--font-monospace)"/>
              </a:rPr>
              <a:t>      &lt;h1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"Dialog-title"</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props.title</a:t>
            </a:r>
            <a:r>
              <a:rPr lang="en-US" sz="1800" dirty="0">
                <a:solidFill>
                  <a:srgbClr val="5C6773"/>
                </a:solidFill>
                <a:latin typeface="var(--font-monospace)"/>
              </a:rPr>
              <a:t>}</a:t>
            </a:r>
          </a:p>
          <a:p>
            <a:r>
              <a:rPr lang="en-US" sz="1800" dirty="0">
                <a:solidFill>
                  <a:srgbClr val="5C6773"/>
                </a:solidFill>
                <a:latin typeface="var(--font-monospace)"/>
              </a:rPr>
              <a:t>      &lt;/h1&gt;</a:t>
            </a:r>
          </a:p>
          <a:p>
            <a:r>
              <a:rPr lang="en-US" sz="1800" dirty="0">
                <a:solidFill>
                  <a:srgbClr val="5C6773"/>
                </a:solidFill>
                <a:latin typeface="var(--font-monospace)"/>
              </a:rPr>
              <a:t>      &lt;p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"Dialog-message"</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props.message</a:t>
            </a:r>
            <a:r>
              <a:rPr lang="en-US" sz="1800" dirty="0">
                <a:solidFill>
                  <a:srgbClr val="5C6773"/>
                </a:solidFill>
                <a:latin typeface="var(--font-monospace)"/>
              </a:rPr>
              <a:t>}</a:t>
            </a:r>
          </a:p>
          <a:p>
            <a:r>
              <a:rPr lang="en-US" sz="1800" dirty="0">
                <a:solidFill>
                  <a:srgbClr val="5C6773"/>
                </a:solidFill>
                <a:latin typeface="var(--font-monospace)"/>
              </a:rPr>
              <a:t>      &lt;/p&gt;</a:t>
            </a:r>
          </a:p>
          <a:p>
            <a:r>
              <a:rPr lang="en-US" sz="1800" dirty="0">
                <a:solidFill>
                  <a:srgbClr val="5C6773"/>
                </a:solidFill>
                <a:latin typeface="var(--font-monospace)"/>
              </a:rPr>
              <a:t>      {</a:t>
            </a:r>
            <a:r>
              <a:rPr lang="en-US" sz="1800" dirty="0" err="1">
                <a:solidFill>
                  <a:srgbClr val="5C6773"/>
                </a:solidFill>
                <a:latin typeface="var(--font-monospace)"/>
              </a:rPr>
              <a:t>props.children</a:t>
            </a:r>
            <a:r>
              <a:rPr lang="en-US" sz="1800" dirty="0">
                <a:solidFill>
                  <a:srgbClr val="5C6773"/>
                </a:solidFill>
                <a:latin typeface="var(--font-monospace)"/>
              </a:rPr>
              <a:t>}</a:t>
            </a:r>
          </a:p>
          <a:p>
            <a:r>
              <a:rPr lang="en-US" sz="1800" dirty="0">
                <a:solidFill>
                  <a:srgbClr val="5C6773"/>
                </a:solidFill>
                <a:latin typeface="var(--font-monospace)"/>
              </a:rPr>
              <a:t>    &lt;/</a:t>
            </a:r>
            <a:r>
              <a:rPr lang="en-US" sz="1800" dirty="0" err="1">
                <a:solidFill>
                  <a:srgbClr val="41A6D9"/>
                </a:solidFill>
                <a:latin typeface="var(--font-monospace)"/>
              </a:rPr>
              <a:t>FancyBorder</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SignUpDialog</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.handleSignUp</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.handleSignUp.bind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{login: </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p:txBody>
      </p:sp>
    </p:spTree>
    <p:extLst>
      <p:ext uri="{BB962C8B-B14F-4D97-AF65-F5344CB8AC3E}">
        <p14:creationId xmlns:p14="http://schemas.microsoft.com/office/powerpoint/2010/main" val="22374026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1C277-CE6D-5749-A17D-9E339B6E2EA5}"/>
              </a:ext>
            </a:extLst>
          </p:cNvPr>
          <p:cNvSpPr>
            <a:spLocks noGrp="1"/>
          </p:cNvSpPr>
          <p:nvPr>
            <p:ph type="title"/>
          </p:nvPr>
        </p:nvSpPr>
        <p:spPr/>
        <p:txBody>
          <a:bodyPr/>
          <a:lstStyle/>
          <a:p>
            <a:r>
              <a:rPr lang="en-US" dirty="0"/>
              <a:t>So What About Inheritance?</a:t>
            </a:r>
            <a:endParaRPr lang="en-VN" dirty="0"/>
          </a:p>
        </p:txBody>
      </p:sp>
      <p:sp>
        <p:nvSpPr>
          <p:cNvPr id="3" name="Slide Number Placeholder 2">
            <a:extLst>
              <a:ext uri="{FF2B5EF4-FFF2-40B4-BE49-F238E27FC236}">
                <a16:creationId xmlns:a16="http://schemas.microsoft.com/office/drawing/2014/main" id="{8B06EDAE-9F53-1242-A937-34F1D512C07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35</a:t>
            </a:fld>
            <a:endParaRPr lang="ja-JP" altLang="en-US"/>
          </a:p>
        </p:txBody>
      </p:sp>
      <p:sp>
        <p:nvSpPr>
          <p:cNvPr id="4" name="Rectangle 3">
            <a:extLst>
              <a:ext uri="{FF2B5EF4-FFF2-40B4-BE49-F238E27FC236}">
                <a16:creationId xmlns:a16="http://schemas.microsoft.com/office/drawing/2014/main" id="{BF6E5811-06D9-1D4A-A2E2-3C487AF28B60}"/>
              </a:ext>
            </a:extLst>
          </p:cNvPr>
          <p:cNvSpPr/>
          <p:nvPr/>
        </p:nvSpPr>
        <p:spPr>
          <a:xfrm>
            <a:off x="983673" y="2305615"/>
            <a:ext cx="10806545" cy="2862322"/>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At Facebook, we use React in thousands of components, and we haven’t found any use cases where we would recommend creating component inheritance hierarchies.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Props and composition give you all the flexibility you need to customize a component’s look and behavior in an explicit and safe way. Remember that components may accept arbitrary props, including primitive values, React elements, or functions.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you want to reuse non-UI functionality between components, we suggest extracting it into a separate JavaScript module. The components may import it and use that function, object, or a class, without extending it.</a:t>
            </a:r>
          </a:p>
        </p:txBody>
      </p:sp>
    </p:spTree>
    <p:extLst>
      <p:ext uri="{BB962C8B-B14F-4D97-AF65-F5344CB8AC3E}">
        <p14:creationId xmlns:p14="http://schemas.microsoft.com/office/powerpoint/2010/main" val="19017839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4" y="1648850"/>
            <a:ext cx="9974599"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2000" dirty="0">
                <a:solidFill>
                  <a:schemeClr val="tx1"/>
                </a:solidFill>
              </a:rPr>
              <a:t>React website: </a:t>
            </a:r>
            <a:r>
              <a:rPr lang="en-US" sz="2000" dirty="0">
                <a:solidFill>
                  <a:schemeClr val="accent1">
                    <a:lumMod val="75000"/>
                  </a:schemeClr>
                </a:solidFill>
              </a:rPr>
              <a:t>https://</a:t>
            </a:r>
            <a:r>
              <a:rPr lang="en-US" sz="2000" dirty="0" err="1">
                <a:solidFill>
                  <a:schemeClr val="accent1">
                    <a:lumMod val="75000"/>
                  </a:schemeClr>
                </a:solidFill>
              </a:rPr>
              <a:t>reactjs.org</a:t>
            </a:r>
            <a:r>
              <a:rPr lang="en-US" sz="2000" dirty="0">
                <a:solidFill>
                  <a:schemeClr val="accent1">
                    <a:lumMod val="75000"/>
                  </a:schemeClr>
                </a:solidFill>
              </a:rPr>
              <a:t>/</a:t>
            </a: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Official Document: </a:t>
            </a:r>
            <a:r>
              <a:rPr lang="en-US" sz="2000" dirty="0">
                <a:solidFill>
                  <a:schemeClr val="accent1">
                    <a:lumMod val="75000"/>
                  </a:schemeClr>
                </a:solidFill>
                <a:ea typeface="Times New Roman"/>
                <a:cs typeface="Times New Roman"/>
                <a:sym typeface="Times New Roman"/>
                <a:hlinkClick r:id="rId3">
                  <a:extLst>
                    <a:ext uri="{A12FA001-AC4F-418D-AE19-62706E023703}">
                      <ahyp:hlinkClr xmlns:ahyp="http://schemas.microsoft.com/office/drawing/2018/hyperlinkcolor" val="tx"/>
                    </a:ext>
                  </a:extLst>
                </a:hlinkClick>
              </a:rPr>
              <a:t>https://reactjs.org/docs/getting-started.html</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Redux Official Document: </a:t>
            </a:r>
            <a:r>
              <a:rPr lang="en-US" sz="20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https://redux.js.org/introduction/getting-started</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Redux Official Document: </a:t>
            </a:r>
            <a:r>
              <a:rPr lang="en-US" sz="20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https://react-redux.js.org/introduction/quick-start</a:t>
            </a:r>
            <a:endParaRPr sz="20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36</a:t>
            </a:fld>
            <a:endParaRPr lang="ja-JP"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473D92-0163-6B44-A325-D897B4A45F5C}"/>
              </a:ext>
            </a:extLst>
          </p:cNvPr>
          <p:cNvSpPr>
            <a:spLocks noGrp="1"/>
          </p:cNvSpPr>
          <p:nvPr>
            <p:ph type="title"/>
          </p:nvPr>
        </p:nvSpPr>
        <p:spPr/>
        <p:txBody>
          <a:bodyPr/>
          <a:lstStyle/>
          <a:p>
            <a:r>
              <a:rPr lang="en-US" dirty="0"/>
              <a:t>What is Lifting State Up?</a:t>
            </a:r>
            <a:endParaRPr lang="en-VN" dirty="0"/>
          </a:p>
        </p:txBody>
      </p:sp>
      <p:sp>
        <p:nvSpPr>
          <p:cNvPr id="4" name="Slide Number Placeholder 3">
            <a:extLst>
              <a:ext uri="{FF2B5EF4-FFF2-40B4-BE49-F238E27FC236}">
                <a16:creationId xmlns:a16="http://schemas.microsoft.com/office/drawing/2014/main" id="{72272EC8-2438-0D49-BE7D-70C5C218F721}"/>
              </a:ext>
            </a:extLst>
          </p:cNvPr>
          <p:cNvSpPr>
            <a:spLocks noGrp="1"/>
          </p:cNvSpPr>
          <p:nvPr>
            <p:ph type="sldNum" idx="12"/>
          </p:nvPr>
        </p:nvSpPr>
        <p:spPr/>
        <p:txBody>
          <a:bodyPr/>
          <a:lstStyle/>
          <a:p>
            <a:fld id="{00000000-1234-1234-1234-123412341234}" type="slidenum">
              <a:rPr lang="en-US" altLang="ja-JP" smtClean="0"/>
              <a:pPr/>
              <a:t>4</a:t>
            </a:fld>
            <a:endParaRPr lang="ja-JP" altLang="en-US"/>
          </a:p>
        </p:txBody>
      </p:sp>
      <p:sp>
        <p:nvSpPr>
          <p:cNvPr id="2" name="Rectangle 1">
            <a:extLst>
              <a:ext uri="{FF2B5EF4-FFF2-40B4-BE49-F238E27FC236}">
                <a16:creationId xmlns:a16="http://schemas.microsoft.com/office/drawing/2014/main" id="{9215302F-C64F-4A45-A2C6-474F9A830D5B}"/>
              </a:ext>
            </a:extLst>
          </p:cNvPr>
          <p:cNvSpPr/>
          <p:nvPr/>
        </p:nvSpPr>
        <p:spPr>
          <a:xfrm>
            <a:off x="942110" y="1840479"/>
            <a:ext cx="10515600" cy="1323439"/>
          </a:xfrm>
          <a:prstGeom prst="rect">
            <a:avLst/>
          </a:prstGeom>
        </p:spPr>
        <p:txBody>
          <a:bodyPr wrap="square">
            <a:spAutoFit/>
          </a:bodyPr>
          <a:lstStyle/>
          <a:p>
            <a:pPr>
              <a:spcBef>
                <a:spcPts val="600"/>
              </a:spcBef>
              <a:spcAft>
                <a:spcPts val="600"/>
              </a:spcAft>
            </a:pPr>
            <a:r>
              <a:rPr lang="en-US" sz="2000" dirty="0">
                <a:solidFill>
                  <a:srgbClr val="6D6D6D"/>
                </a:solidFill>
                <a:latin typeface="Arial" panose="020B0604020202020204" pitchFamily="34" charset="0"/>
                <a:cs typeface="Arial" panose="020B0604020202020204" pitchFamily="34" charset="0"/>
              </a:rPr>
              <a:t>Often, several components need to reflect the same changing data.</a:t>
            </a:r>
          </a:p>
          <a:p>
            <a:pPr marL="342900" indent="-342900">
              <a:spcBef>
                <a:spcPts val="600"/>
              </a:spcBef>
              <a:spcAft>
                <a:spcPts val="600"/>
              </a:spcAft>
              <a:buFont typeface="Arial" panose="020B0604020202020204" pitchFamily="34" charset="0"/>
              <a:buChar char="•"/>
            </a:pPr>
            <a:r>
              <a:rPr lang="en-US" sz="2000" dirty="0">
                <a:solidFill>
                  <a:srgbClr val="6D6D6D"/>
                </a:solidFill>
                <a:latin typeface="Arial" panose="020B0604020202020204" pitchFamily="34" charset="0"/>
                <a:cs typeface="Arial" panose="020B0604020202020204" pitchFamily="34" charset="0"/>
              </a:rPr>
              <a:t>We recommend lifting the shared state up to their closest common ancestor. </a:t>
            </a:r>
          </a:p>
          <a:p>
            <a:pPr marL="342900" indent="-342900">
              <a:spcBef>
                <a:spcPts val="600"/>
              </a:spcBef>
              <a:spcAft>
                <a:spcPts val="600"/>
              </a:spcAft>
              <a:buFont typeface="Arial" panose="020B0604020202020204" pitchFamily="34" charset="0"/>
              <a:buChar char="•"/>
            </a:pPr>
            <a:r>
              <a:rPr lang="en-US" sz="2000" dirty="0">
                <a:solidFill>
                  <a:srgbClr val="6D6D6D"/>
                </a:solidFill>
                <a:latin typeface="Arial" panose="020B0604020202020204" pitchFamily="34" charset="0"/>
                <a:cs typeface="Arial" panose="020B0604020202020204" pitchFamily="34" charset="0"/>
              </a:rPr>
              <a:t>Let’s see how this works in action.</a:t>
            </a:r>
            <a:endParaRPr lang="en-VN" sz="2000" dirty="0">
              <a:solidFill>
                <a:srgbClr val="6D6D6D"/>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AAE966E4-E3E6-3842-80B6-CD7BFC9407D1}"/>
              </a:ext>
            </a:extLst>
          </p:cNvPr>
          <p:cNvSpPr/>
          <p:nvPr/>
        </p:nvSpPr>
        <p:spPr>
          <a:xfrm>
            <a:off x="942110" y="3524802"/>
            <a:ext cx="10515600"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In this section, we will create a temperature calculator that calculates whether the water would boil at a given temperature.</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12796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60CA44-65BF-B64E-9323-DB90FEA2E33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
        <p:nvSpPr>
          <p:cNvPr id="4" name="Rectangle 3">
            <a:extLst>
              <a:ext uri="{FF2B5EF4-FFF2-40B4-BE49-F238E27FC236}">
                <a16:creationId xmlns:a16="http://schemas.microsoft.com/office/drawing/2014/main" id="{5F9B35AA-27C6-CB48-B606-084A2672EAF4}"/>
              </a:ext>
            </a:extLst>
          </p:cNvPr>
          <p:cNvSpPr/>
          <p:nvPr/>
        </p:nvSpPr>
        <p:spPr>
          <a:xfrm>
            <a:off x="900546" y="1258578"/>
            <a:ext cx="10390908"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We will start with a component called </a:t>
            </a:r>
            <a:r>
              <a:rPr lang="en-US" sz="2000" dirty="0" err="1">
                <a:highlight>
                  <a:srgbClr val="FFFF00"/>
                </a:highlight>
                <a:latin typeface="Arial" panose="020B0604020202020204" pitchFamily="34" charset="0"/>
                <a:cs typeface="Arial" panose="020B0604020202020204" pitchFamily="34" charset="0"/>
              </a:rPr>
              <a:t>BoilingVerdict</a:t>
            </a:r>
            <a:r>
              <a:rPr lang="en-US" sz="2000" dirty="0">
                <a:latin typeface="Arial" panose="020B0604020202020204" pitchFamily="34" charset="0"/>
                <a:cs typeface="Arial" panose="020B0604020202020204" pitchFamily="34" charset="0"/>
              </a:rPr>
              <a:t>. It accepts the </a:t>
            </a:r>
            <a:r>
              <a:rPr lang="en-US" sz="2000" dirty="0" err="1">
                <a:highlight>
                  <a:srgbClr val="FFFF00"/>
                </a:highlight>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temperature as a </a:t>
            </a:r>
            <a:r>
              <a:rPr lang="en-US" sz="2000" dirty="0">
                <a:highlight>
                  <a:srgbClr val="FFFF00"/>
                </a:highlight>
                <a:latin typeface="Arial" panose="020B0604020202020204" pitchFamily="34" charset="0"/>
                <a:cs typeface="Arial" panose="020B0604020202020204" pitchFamily="34" charset="0"/>
              </a:rPr>
              <a:t>prop</a:t>
            </a:r>
            <a:r>
              <a:rPr lang="en-US" sz="2000" dirty="0">
                <a:latin typeface="Arial" panose="020B0604020202020204" pitchFamily="34" charset="0"/>
                <a:cs typeface="Arial" panose="020B0604020202020204" pitchFamily="34" charset="0"/>
              </a:rPr>
              <a:t>, and prints whether it is enough to boil the water:</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B4E44813-977C-9144-AD80-162735F51C31}"/>
              </a:ext>
            </a:extLst>
          </p:cNvPr>
          <p:cNvSpPr/>
          <p:nvPr/>
        </p:nvSpPr>
        <p:spPr>
          <a:xfrm>
            <a:off x="1898073" y="2254848"/>
            <a:ext cx="6096000" cy="1754326"/>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BoilingVerdict</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a:t>
            </a:r>
            <a:r>
              <a:rPr lang="en-US" sz="1800" dirty="0" err="1">
                <a:solidFill>
                  <a:srgbClr val="5C6773"/>
                </a:solidFill>
                <a:latin typeface="var(--font-monospace)"/>
              </a:rPr>
              <a:t>props.celsius</a:t>
            </a:r>
            <a:r>
              <a:rPr lang="en-US" sz="1800" dirty="0">
                <a:solidFill>
                  <a:srgbClr val="5C6773"/>
                </a:solidFill>
                <a:latin typeface="var(--font-monospace)"/>
              </a:rPr>
              <a:t> &gt;= </a:t>
            </a:r>
            <a:r>
              <a:rPr lang="en-US" sz="1800" dirty="0">
                <a:solidFill>
                  <a:srgbClr val="F08C36"/>
                </a:solidFill>
                <a:latin typeface="var(--font-monospace)"/>
              </a:rPr>
              <a:t>100</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&lt;p&gt;The water would boil.&lt;/p&gt;;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&lt;p&gt;The water would not boil.&lt;/p&gt;;</a:t>
            </a:r>
          </a:p>
          <a:p>
            <a:r>
              <a:rPr lang="en-US" sz="1800" dirty="0">
                <a:solidFill>
                  <a:srgbClr val="5C6773"/>
                </a:solidFill>
                <a:latin typeface="var(--font-monospace)"/>
              </a:rPr>
              <a:t>}</a:t>
            </a:r>
          </a:p>
        </p:txBody>
      </p:sp>
      <p:sp>
        <p:nvSpPr>
          <p:cNvPr id="6" name="Rectangle 5">
            <a:extLst>
              <a:ext uri="{FF2B5EF4-FFF2-40B4-BE49-F238E27FC236}">
                <a16:creationId xmlns:a16="http://schemas.microsoft.com/office/drawing/2014/main" id="{DED6B9B0-6B80-7843-A141-68DFA1280787}"/>
              </a:ext>
            </a:extLst>
          </p:cNvPr>
          <p:cNvSpPr/>
          <p:nvPr/>
        </p:nvSpPr>
        <p:spPr>
          <a:xfrm>
            <a:off x="962892" y="4522205"/>
            <a:ext cx="10390907" cy="1169551"/>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Next, we will create a component called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It renders an </a:t>
            </a:r>
            <a:r>
              <a:rPr lang="en-US" sz="2000" dirty="0">
                <a:highlight>
                  <a:srgbClr val="FFFF00"/>
                </a:highlight>
                <a:latin typeface="Arial" panose="020B0604020202020204" pitchFamily="34" charset="0"/>
                <a:cs typeface="Arial" panose="020B0604020202020204" pitchFamily="34" charset="0"/>
              </a:rPr>
              <a:t>&lt;input&gt;</a:t>
            </a:r>
            <a:r>
              <a:rPr lang="en-US" sz="2000" dirty="0">
                <a:latin typeface="Arial" panose="020B0604020202020204" pitchFamily="34" charset="0"/>
                <a:cs typeface="Arial" panose="020B0604020202020204" pitchFamily="34" charset="0"/>
              </a:rPr>
              <a:t> that lets you enter the temperature, and keeps its value in </a:t>
            </a:r>
            <a:r>
              <a:rPr lang="en-US" sz="2000" dirty="0" err="1">
                <a:highlight>
                  <a:srgbClr val="FFFF00"/>
                </a:highlight>
                <a:latin typeface="Arial" panose="020B0604020202020204" pitchFamily="34" charset="0"/>
                <a:cs typeface="Arial" panose="020B0604020202020204" pitchFamily="34" charset="0"/>
              </a:rPr>
              <a:t>this.state.temperature</a:t>
            </a:r>
            <a:r>
              <a:rPr lang="en-US" sz="2000" dirty="0">
                <a:latin typeface="Arial" panose="020B0604020202020204" pitchFamily="34" charset="0"/>
                <a:cs typeface="Arial" panose="020B0604020202020204" pitchFamily="34" charset="0"/>
              </a:rPr>
              <a:t>.</a:t>
            </a:r>
          </a:p>
          <a:p>
            <a:pPr>
              <a:spcBef>
                <a:spcPts val="600"/>
              </a:spcBef>
              <a:spcAft>
                <a:spcPts val="600"/>
              </a:spcAft>
            </a:pPr>
            <a:r>
              <a:rPr lang="en-US" sz="2000" dirty="0">
                <a:latin typeface="Arial" panose="020B0604020202020204" pitchFamily="34" charset="0"/>
                <a:cs typeface="Arial" panose="020B0604020202020204" pitchFamily="34" charset="0"/>
              </a:rPr>
              <a:t>Additionally, it renders the </a:t>
            </a:r>
            <a:r>
              <a:rPr lang="en-US" sz="2000" dirty="0" err="1">
                <a:highlight>
                  <a:srgbClr val="FFFF00"/>
                </a:highlight>
                <a:latin typeface="Arial" panose="020B0604020202020204" pitchFamily="34" charset="0"/>
                <a:cs typeface="Arial" panose="020B0604020202020204" pitchFamily="34" charset="0"/>
              </a:rPr>
              <a:t>BoilingVerdict</a:t>
            </a:r>
            <a:r>
              <a:rPr lang="en-US" sz="2000" dirty="0">
                <a:latin typeface="Arial" panose="020B0604020202020204" pitchFamily="34" charset="0"/>
                <a:cs typeface="Arial" panose="020B0604020202020204" pitchFamily="34" charset="0"/>
              </a:rPr>
              <a:t> for the current input value.</a:t>
            </a:r>
          </a:p>
        </p:txBody>
      </p:sp>
    </p:spTree>
    <p:extLst>
      <p:ext uri="{BB962C8B-B14F-4D97-AF65-F5344CB8AC3E}">
        <p14:creationId xmlns:p14="http://schemas.microsoft.com/office/powerpoint/2010/main" val="358923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904707B-B566-F84E-96EC-819ACD482A1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4" name="Rectangle 3">
            <a:extLst>
              <a:ext uri="{FF2B5EF4-FFF2-40B4-BE49-F238E27FC236}">
                <a16:creationId xmlns:a16="http://schemas.microsoft.com/office/drawing/2014/main" id="{52A0FF76-CB77-1F46-A24E-2A3ACDBEA7B9}"/>
              </a:ext>
            </a:extLst>
          </p:cNvPr>
          <p:cNvSpPr/>
          <p:nvPr/>
        </p:nvSpPr>
        <p:spPr>
          <a:xfrm>
            <a:off x="263236" y="1723724"/>
            <a:ext cx="5292436" cy="2862322"/>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a:solidFill>
                  <a:srgbClr val="41A6D9"/>
                </a:solidFill>
                <a:latin typeface="var(--font-monospace)"/>
              </a:rPr>
              <a:t>Calculator</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{temperature: </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({temperature: </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p>
        </p:txBody>
      </p:sp>
      <p:sp>
        <p:nvSpPr>
          <p:cNvPr id="5" name="Rectangle 4">
            <a:extLst>
              <a:ext uri="{FF2B5EF4-FFF2-40B4-BE49-F238E27FC236}">
                <a16:creationId xmlns:a16="http://schemas.microsoft.com/office/drawing/2014/main" id="{28E7FFF7-7B6A-5444-BCDD-2EAC43EF26A2}"/>
              </a:ext>
            </a:extLst>
          </p:cNvPr>
          <p:cNvSpPr/>
          <p:nvPr/>
        </p:nvSpPr>
        <p:spPr>
          <a:xfrm>
            <a:off x="6096000" y="1626742"/>
            <a:ext cx="5555670" cy="3970318"/>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.state.temperature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&lt;legend&gt;Enter temperature in Celsius:&lt;/legend&gt;</a:t>
            </a:r>
          </a:p>
          <a:p>
            <a:r>
              <a:rPr lang="en-US" sz="1800" dirty="0">
                <a:solidFill>
                  <a:srgbClr val="5C6773"/>
                </a:solidFill>
                <a:latin typeface="var(--font-monospace)"/>
              </a:rPr>
              <a:t>        &lt;input</a:t>
            </a:r>
          </a:p>
          <a:p>
            <a:r>
              <a:rPr lang="en-US" sz="1800" dirty="0">
                <a:solidFill>
                  <a:srgbClr val="5C6773"/>
                </a:solidFill>
                <a:latin typeface="var(--font-monospace)"/>
              </a:rPr>
              <a:t>          value={temperature}</a:t>
            </a:r>
          </a:p>
          <a:p>
            <a:r>
              <a:rPr lang="en-US" sz="1800" dirty="0">
                <a:solidFill>
                  <a:srgbClr val="5C6773"/>
                </a:solidFill>
                <a:latin typeface="var(--font-monospace)"/>
              </a:rPr>
              <a:t>          </a:t>
            </a:r>
            <a:r>
              <a:rPr lang="en-US" sz="1800" dirty="0" err="1">
                <a:solidFill>
                  <a:srgbClr val="5C6773"/>
                </a:solidFill>
                <a:latin typeface="var(--font-monospace)"/>
              </a:rPr>
              <a:t>onChange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41A6D9"/>
                </a:solidFill>
                <a:latin typeface="var(--font-monospace)"/>
              </a:rPr>
              <a:t>BoilingVerdict</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5C6773"/>
                </a:solidFill>
                <a:latin typeface="var(--font-monospace)"/>
              </a:rPr>
              <a:t>celsius</a:t>
            </a:r>
            <a:r>
              <a:rPr lang="en-US" sz="1800" dirty="0">
                <a:solidFill>
                  <a:srgbClr val="5C6773"/>
                </a:solidFill>
                <a:latin typeface="var(--font-monospace)"/>
              </a:rPr>
              <a:t>={</a:t>
            </a:r>
            <a:r>
              <a:rPr lang="en-US" sz="1800" dirty="0" err="1">
                <a:solidFill>
                  <a:srgbClr val="5C6773"/>
                </a:solidFill>
                <a:latin typeface="var(--font-monospace)"/>
              </a:rPr>
              <a:t>parseFloat</a:t>
            </a:r>
            <a:r>
              <a:rPr lang="en-US" sz="1800" dirty="0">
                <a:solidFill>
                  <a:srgbClr val="5C6773"/>
                </a:solidFill>
                <a:latin typeface="var(--font-monospace)"/>
              </a:rPr>
              <a:t>(temperature)} /&gt;</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3371466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D16A2-C007-6044-8CD2-9603AF553A27}"/>
              </a:ext>
            </a:extLst>
          </p:cNvPr>
          <p:cNvSpPr>
            <a:spLocks noGrp="1"/>
          </p:cNvSpPr>
          <p:nvPr>
            <p:ph type="title"/>
          </p:nvPr>
        </p:nvSpPr>
        <p:spPr/>
        <p:txBody>
          <a:bodyPr/>
          <a:lstStyle/>
          <a:p>
            <a:r>
              <a:rPr lang="en-US" dirty="0"/>
              <a:t>Adding a Second Input</a:t>
            </a:r>
            <a:endParaRPr lang="en-VN" dirty="0"/>
          </a:p>
        </p:txBody>
      </p:sp>
      <p:sp>
        <p:nvSpPr>
          <p:cNvPr id="2" name="Slide Number Placeholder 1">
            <a:extLst>
              <a:ext uri="{FF2B5EF4-FFF2-40B4-BE49-F238E27FC236}">
                <a16:creationId xmlns:a16="http://schemas.microsoft.com/office/drawing/2014/main" id="{15201215-4C39-3949-9786-CDC635A0934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4" name="Rectangle 3">
            <a:extLst>
              <a:ext uri="{FF2B5EF4-FFF2-40B4-BE49-F238E27FC236}">
                <a16:creationId xmlns:a16="http://schemas.microsoft.com/office/drawing/2014/main" id="{2ABF7786-98AD-4A4C-A002-BBDBDA421C96}"/>
              </a:ext>
            </a:extLst>
          </p:cNvPr>
          <p:cNvSpPr/>
          <p:nvPr/>
        </p:nvSpPr>
        <p:spPr>
          <a:xfrm>
            <a:off x="1122218" y="2837394"/>
            <a:ext cx="10065328" cy="1477328"/>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Our new requirement is that, in addition to a </a:t>
            </a:r>
            <a:r>
              <a:rPr lang="en-US" sz="2000" dirty="0">
                <a:highlight>
                  <a:srgbClr val="FFFF00"/>
                </a:highlight>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input, we provide a </a:t>
            </a:r>
            <a:r>
              <a:rPr lang="en-US" sz="2000" dirty="0">
                <a:highlight>
                  <a:srgbClr val="FFFF00"/>
                </a:highlight>
                <a:latin typeface="Arial" panose="020B0604020202020204" pitchFamily="34" charset="0"/>
                <a:cs typeface="Arial" panose="020B0604020202020204" pitchFamily="34" charset="0"/>
              </a:rPr>
              <a:t>Fahrenheit</a:t>
            </a:r>
            <a:r>
              <a:rPr lang="en-US" sz="2000" dirty="0">
                <a:latin typeface="Arial" panose="020B0604020202020204" pitchFamily="34" charset="0"/>
                <a:cs typeface="Arial" panose="020B0604020202020204" pitchFamily="34" charset="0"/>
              </a:rPr>
              <a:t> input, and they are kept in sync.</a:t>
            </a:r>
          </a:p>
          <a:p>
            <a:pPr>
              <a:spcBef>
                <a:spcPts val="600"/>
              </a:spcBef>
              <a:spcAft>
                <a:spcPts val="600"/>
              </a:spcAft>
            </a:pPr>
            <a:r>
              <a:rPr lang="en-US" sz="2000" dirty="0">
                <a:latin typeface="Arial" panose="020B0604020202020204" pitchFamily="34" charset="0"/>
                <a:cs typeface="Arial" panose="020B0604020202020204" pitchFamily="34" charset="0"/>
              </a:rPr>
              <a:t>We can start by extracting a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 from Calculator. We will add a new </a:t>
            </a:r>
            <a:r>
              <a:rPr lang="en-US" sz="2000" dirty="0">
                <a:highlight>
                  <a:srgbClr val="FFFF00"/>
                </a:highlight>
                <a:latin typeface="Arial" panose="020B0604020202020204" pitchFamily="34" charset="0"/>
                <a:cs typeface="Arial" panose="020B0604020202020204" pitchFamily="34" charset="0"/>
              </a:rPr>
              <a:t>scale</a:t>
            </a:r>
            <a:r>
              <a:rPr lang="en-US" sz="2000" dirty="0">
                <a:latin typeface="Arial" panose="020B0604020202020204" pitchFamily="34" charset="0"/>
                <a:cs typeface="Arial" panose="020B0604020202020204" pitchFamily="34" charset="0"/>
              </a:rPr>
              <a:t> prop to it that can either be "</a:t>
            </a:r>
            <a:r>
              <a:rPr lang="en-US" sz="2000" dirty="0">
                <a:highlight>
                  <a:srgbClr val="FFFF00"/>
                </a:highlight>
                <a:latin typeface="Arial" panose="020B0604020202020204" pitchFamily="34" charset="0"/>
                <a:cs typeface="Arial" panose="020B0604020202020204" pitchFamily="34" charset="0"/>
              </a:rPr>
              <a:t>c</a:t>
            </a:r>
            <a:r>
              <a:rPr lang="en-US" sz="2000" dirty="0">
                <a:latin typeface="Arial" panose="020B0604020202020204" pitchFamily="34" charset="0"/>
                <a:cs typeface="Arial" panose="020B0604020202020204" pitchFamily="34" charset="0"/>
              </a:rPr>
              <a:t>" or "</a:t>
            </a:r>
            <a:r>
              <a:rPr lang="en-US" sz="2000" dirty="0">
                <a:highlight>
                  <a:srgbClr val="FFFF00"/>
                </a:highlight>
                <a:latin typeface="Arial" panose="020B0604020202020204" pitchFamily="34" charset="0"/>
                <a:cs typeface="Arial" panose="020B0604020202020204" pitchFamily="34" charset="0"/>
              </a:rPr>
              <a:t>f</a:t>
            </a:r>
            <a:r>
              <a:rPr lang="en-US" sz="20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765868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840A987-A96F-6C45-A135-CA3771BD84E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4" name="Rectangle 3">
            <a:extLst>
              <a:ext uri="{FF2B5EF4-FFF2-40B4-BE49-F238E27FC236}">
                <a16:creationId xmlns:a16="http://schemas.microsoft.com/office/drawing/2014/main" id="{91D8F8F0-6484-4D49-BD74-19403B935125}"/>
              </a:ext>
            </a:extLst>
          </p:cNvPr>
          <p:cNvSpPr/>
          <p:nvPr/>
        </p:nvSpPr>
        <p:spPr>
          <a:xfrm>
            <a:off x="138544" y="1531480"/>
            <a:ext cx="5403272" cy="4247317"/>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scaleNames</a:t>
            </a:r>
            <a:r>
              <a:rPr lang="en-US" sz="1800" dirty="0">
                <a:solidFill>
                  <a:srgbClr val="5C6773"/>
                </a:solidFill>
                <a:latin typeface="var(--font-monospace)"/>
              </a:rPr>
              <a:t> = {</a:t>
            </a:r>
          </a:p>
          <a:p>
            <a:r>
              <a:rPr lang="en-US" sz="1800" dirty="0">
                <a:solidFill>
                  <a:srgbClr val="5C6773"/>
                </a:solidFill>
                <a:latin typeface="var(--font-monospace)"/>
              </a:rPr>
              <a:t>  c: </a:t>
            </a:r>
            <a:r>
              <a:rPr lang="en-US" sz="1800" dirty="0">
                <a:solidFill>
                  <a:srgbClr val="86B300"/>
                </a:solidFill>
                <a:latin typeface="var(--font-monospace)"/>
              </a:rPr>
              <a:t>'Celsius'</a:t>
            </a:r>
            <a:r>
              <a:rPr lang="en-US" sz="1800" dirty="0">
                <a:solidFill>
                  <a:srgbClr val="5C6773"/>
                </a:solidFill>
                <a:latin typeface="var(--font-monospace)"/>
              </a:rPr>
              <a:t>,</a:t>
            </a:r>
          </a:p>
          <a:p>
            <a:r>
              <a:rPr lang="en-US" sz="1800" dirty="0">
                <a:solidFill>
                  <a:srgbClr val="5C6773"/>
                </a:solidFill>
                <a:latin typeface="var(--font-monospace)"/>
              </a:rPr>
              <a:t>  f: </a:t>
            </a:r>
            <a:r>
              <a:rPr lang="en-US" sz="1800" dirty="0">
                <a:solidFill>
                  <a:srgbClr val="86B300"/>
                </a:solidFill>
                <a:latin typeface="var(--font-monospace)"/>
              </a:rPr>
              <a:t>'Fahrenheit'</a:t>
            </a:r>
            <a:endParaRPr lang="en-US" sz="1800" dirty="0">
              <a:solidFill>
                <a:srgbClr val="5C6773"/>
              </a:solidFill>
              <a:latin typeface="var(--font-monospace)"/>
            </a:endParaRP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TemperatureInput</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{temperature: </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({temperature: </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p>
        </p:txBody>
      </p:sp>
      <p:sp>
        <p:nvSpPr>
          <p:cNvPr id="5" name="Rectangle 4">
            <a:extLst>
              <a:ext uri="{FF2B5EF4-FFF2-40B4-BE49-F238E27FC236}">
                <a16:creationId xmlns:a16="http://schemas.microsoft.com/office/drawing/2014/main" id="{F9FB2583-CDB5-EF41-BE6E-29043E9C370D}"/>
              </a:ext>
            </a:extLst>
          </p:cNvPr>
          <p:cNvSpPr/>
          <p:nvPr/>
        </p:nvSpPr>
        <p:spPr>
          <a:xfrm>
            <a:off x="5694215" y="1808478"/>
            <a:ext cx="6400800" cy="3416320"/>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.state.temperature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scale = </a:t>
            </a:r>
            <a:r>
              <a:rPr lang="en-US" sz="1800" dirty="0" err="1">
                <a:solidFill>
                  <a:srgbClr val="F2590C"/>
                </a:solidFill>
                <a:latin typeface="var(--font-monospace)"/>
              </a:rPr>
              <a:t>this</a:t>
            </a:r>
            <a:r>
              <a:rPr lang="en-US" sz="1800" dirty="0" err="1">
                <a:solidFill>
                  <a:srgbClr val="5C6773"/>
                </a:solidFill>
                <a:latin typeface="var(--font-monospace)"/>
              </a:rPr>
              <a:t>.props.scale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&lt;legend&gt;Enter temperature in {</a:t>
            </a:r>
            <a:r>
              <a:rPr lang="en-US" sz="1800" dirty="0" err="1">
                <a:solidFill>
                  <a:srgbClr val="5C6773"/>
                </a:solidFill>
                <a:latin typeface="var(--font-monospace)"/>
              </a:rPr>
              <a:t>scaleNames</a:t>
            </a:r>
            <a:r>
              <a:rPr lang="en-US" sz="1800" dirty="0">
                <a:solidFill>
                  <a:srgbClr val="5C6773"/>
                </a:solidFill>
                <a:latin typeface="var(--font-monospace)"/>
              </a:rPr>
              <a:t>[scale]}:&lt;/legend&gt;</a:t>
            </a:r>
          </a:p>
          <a:p>
            <a:r>
              <a:rPr lang="en-US" sz="1800" dirty="0">
                <a:solidFill>
                  <a:srgbClr val="5C6773"/>
                </a:solidFill>
                <a:latin typeface="var(--font-monospace)"/>
              </a:rPr>
              <a:t>        &lt;input value={temperature}</a:t>
            </a:r>
          </a:p>
          <a:p>
            <a:r>
              <a:rPr lang="en-US" sz="1800" dirty="0">
                <a:solidFill>
                  <a:srgbClr val="5C6773"/>
                </a:solidFill>
                <a:latin typeface="var(--font-monospace)"/>
              </a:rPr>
              <a:t>               </a:t>
            </a:r>
            <a:r>
              <a:rPr lang="en-US" sz="1800" dirty="0" err="1">
                <a:solidFill>
                  <a:srgbClr val="5C6773"/>
                </a:solidFill>
                <a:latin typeface="var(--font-monospace)"/>
              </a:rPr>
              <a:t>onChange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4215329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C1408D-3D36-1545-A161-A7024594135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3" name="Rectangle 2">
            <a:extLst>
              <a:ext uri="{FF2B5EF4-FFF2-40B4-BE49-F238E27FC236}">
                <a16:creationId xmlns:a16="http://schemas.microsoft.com/office/drawing/2014/main" id="{DF15F81F-8D21-3B44-96B2-5B8FDB4CAACC}"/>
              </a:ext>
            </a:extLst>
          </p:cNvPr>
          <p:cNvSpPr/>
          <p:nvPr/>
        </p:nvSpPr>
        <p:spPr>
          <a:xfrm>
            <a:off x="956036" y="1058385"/>
            <a:ext cx="9068508"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We can now change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to render two separate temperature inputs:</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8E5DF8F3-C7F2-D645-A4D5-436028EE9548}"/>
              </a:ext>
            </a:extLst>
          </p:cNvPr>
          <p:cNvSpPr/>
          <p:nvPr/>
        </p:nvSpPr>
        <p:spPr>
          <a:xfrm>
            <a:off x="2442290" y="1762311"/>
            <a:ext cx="6096000" cy="2862322"/>
          </a:xfrm>
          <a:prstGeom prst="rect">
            <a:avLst/>
          </a:prstGeom>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a:solidFill>
                  <a:srgbClr val="41A6D9"/>
                </a:solidFill>
                <a:latin typeface="var(--font-monospace)"/>
              </a:rPr>
              <a:t>Calculator</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&lt;div&gt;</a:t>
            </a:r>
          </a:p>
          <a:p>
            <a:r>
              <a:rPr lang="en-US" sz="1800" dirty="0">
                <a:solidFill>
                  <a:srgbClr val="5C6773"/>
                </a:solidFill>
                <a:latin typeface="var(--font-monospace)"/>
              </a:rPr>
              <a:t>        &lt;</a:t>
            </a:r>
            <a:r>
              <a:rPr lang="en-US" sz="1800" dirty="0" err="1">
                <a:solidFill>
                  <a:srgbClr val="41A6D9"/>
                </a:solidFill>
                <a:latin typeface="var(--font-monospace)"/>
              </a:rPr>
              <a:t>TemperatureInput</a:t>
            </a:r>
            <a:r>
              <a:rPr lang="en-US" sz="1800" dirty="0">
                <a:solidFill>
                  <a:srgbClr val="5C6773"/>
                </a:solidFill>
                <a:latin typeface="var(--font-monospace)"/>
              </a:rPr>
              <a:t> scale=</a:t>
            </a:r>
            <a:r>
              <a:rPr lang="en-US" sz="1800" dirty="0">
                <a:solidFill>
                  <a:srgbClr val="86B300"/>
                </a:solidFill>
                <a:latin typeface="var(--font-monospace)"/>
              </a:rPr>
              <a:t>"c"</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41A6D9"/>
                </a:solidFill>
                <a:latin typeface="var(--font-monospace)"/>
              </a:rPr>
              <a:t>TemperatureInput</a:t>
            </a:r>
            <a:r>
              <a:rPr lang="en-US" sz="1800" dirty="0">
                <a:solidFill>
                  <a:srgbClr val="5C6773"/>
                </a:solidFill>
                <a:latin typeface="var(--font-monospace)"/>
              </a:rPr>
              <a:t> scale=</a:t>
            </a:r>
            <a:r>
              <a:rPr lang="en-US" sz="1800" dirty="0">
                <a:solidFill>
                  <a:srgbClr val="86B300"/>
                </a:solidFill>
                <a:latin typeface="var(--font-monospace)"/>
              </a:rPr>
              <a:t>"f"</a:t>
            </a:r>
            <a:r>
              <a:rPr lang="en-US" sz="1800" dirty="0">
                <a:solidFill>
                  <a:srgbClr val="5C6773"/>
                </a:solidFill>
                <a:latin typeface="var(--font-monospace)"/>
              </a:rPr>
              <a:t> /&gt;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5" name="Rectangle 4">
            <a:extLst>
              <a:ext uri="{FF2B5EF4-FFF2-40B4-BE49-F238E27FC236}">
                <a16:creationId xmlns:a16="http://schemas.microsoft.com/office/drawing/2014/main" id="{D5734EDB-D2B4-A447-844C-0CA8044F9617}"/>
              </a:ext>
            </a:extLst>
          </p:cNvPr>
          <p:cNvSpPr/>
          <p:nvPr/>
        </p:nvSpPr>
        <p:spPr>
          <a:xfrm>
            <a:off x="720436" y="4928449"/>
            <a:ext cx="10633364" cy="1477328"/>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have two inputs now, but when you enter the temperature in one of them, the other doesn’t update. This contradicts our requirement: we want to keep them in sync.</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also can’t display the </a:t>
            </a:r>
            <a:r>
              <a:rPr lang="en-US" sz="2000" dirty="0" err="1">
                <a:highlight>
                  <a:srgbClr val="FFFF00"/>
                </a:highlight>
                <a:latin typeface="Arial" panose="020B0604020202020204" pitchFamily="34" charset="0"/>
                <a:cs typeface="Arial" panose="020B0604020202020204" pitchFamily="34" charset="0"/>
              </a:rPr>
              <a:t>BoilingVerdict</a:t>
            </a:r>
            <a:r>
              <a:rPr lang="en-US" sz="2000" dirty="0">
                <a:latin typeface="Arial" panose="020B0604020202020204" pitchFamily="34" charset="0"/>
                <a:cs typeface="Arial" panose="020B0604020202020204" pitchFamily="34" charset="0"/>
              </a:rPr>
              <a:t> from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The Calculator doesn’t know the current temperature because it is hidden inside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899911227"/>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16862</TotalTime>
  <Words>4597</Words>
  <Application>Microsoft Macintosh PowerPoint</Application>
  <PresentationFormat>Widescreen</PresentationFormat>
  <Paragraphs>405</Paragraphs>
  <Slides>36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var(--font-monospace)</vt:lpstr>
      <vt:lpstr>Arial</vt:lpstr>
      <vt:lpstr>Calibri</vt:lpstr>
      <vt:lpstr>Times New Roman</vt:lpstr>
      <vt:lpstr>cc_blue</vt:lpstr>
      <vt:lpstr>React JS</vt:lpstr>
      <vt:lpstr>Lesson 6</vt:lpstr>
      <vt:lpstr>Lifting State Up</vt:lpstr>
      <vt:lpstr>What is Lifting State Up?</vt:lpstr>
      <vt:lpstr>PowerPoint Presentation</vt:lpstr>
      <vt:lpstr>PowerPoint Presentation</vt:lpstr>
      <vt:lpstr>Adding a Second Input</vt:lpstr>
      <vt:lpstr>PowerPoint Presentation</vt:lpstr>
      <vt:lpstr>PowerPoint Presentation</vt:lpstr>
      <vt:lpstr>Writing Conversion Functions</vt:lpstr>
      <vt:lpstr>PowerPoint Presentation</vt:lpstr>
      <vt:lpstr>Lifting State Up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Lessons Learned</vt:lpstr>
      <vt:lpstr>PowerPoint Presentation</vt:lpstr>
      <vt:lpstr>Composition vs Inheritance</vt:lpstr>
      <vt:lpstr>PowerPoint Presentation</vt:lpstr>
      <vt:lpstr>Containment</vt:lpstr>
      <vt:lpstr>PowerPoint Presentation</vt:lpstr>
      <vt:lpstr>PowerPoint Presentation</vt:lpstr>
      <vt:lpstr>PowerPoint Presentation</vt:lpstr>
      <vt:lpstr>Specialization</vt:lpstr>
      <vt:lpstr>PowerPoint Presentation</vt:lpstr>
      <vt:lpstr>PowerPoint Presentation</vt:lpstr>
      <vt:lpstr>So What About Inheritance?</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214</cp:revision>
  <cp:lastPrinted>2020-04-06T06:57:46Z</cp:lastPrinted>
  <dcterms:created xsi:type="dcterms:W3CDTF">2020-04-06T02:02:09Z</dcterms:created>
  <dcterms:modified xsi:type="dcterms:W3CDTF">2020-12-12T02:37:02Z</dcterms:modified>
</cp:coreProperties>
</file>